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ink/ink2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3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</p:sldMasterIdLst>
  <p:notesMasterIdLst>
    <p:notesMasterId r:id="rId34"/>
  </p:notesMasterIdLst>
  <p:sldIdLst>
    <p:sldId id="273" r:id="rId4"/>
    <p:sldId id="325" r:id="rId5"/>
    <p:sldId id="302" r:id="rId6"/>
    <p:sldId id="258" r:id="rId7"/>
    <p:sldId id="262" r:id="rId8"/>
    <p:sldId id="263" r:id="rId9"/>
    <p:sldId id="264" r:id="rId10"/>
    <p:sldId id="266" r:id="rId11"/>
    <p:sldId id="322" r:id="rId12"/>
    <p:sldId id="267" r:id="rId13"/>
    <p:sldId id="268" r:id="rId14"/>
    <p:sldId id="269" r:id="rId15"/>
    <p:sldId id="270" r:id="rId16"/>
    <p:sldId id="271" r:id="rId17"/>
    <p:sldId id="272" r:id="rId18"/>
    <p:sldId id="331" r:id="rId19"/>
    <p:sldId id="328" r:id="rId20"/>
    <p:sldId id="330" r:id="rId21"/>
    <p:sldId id="329" r:id="rId22"/>
    <p:sldId id="333" r:id="rId23"/>
    <p:sldId id="332" r:id="rId24"/>
    <p:sldId id="304" r:id="rId25"/>
    <p:sldId id="311" r:id="rId26"/>
    <p:sldId id="312" r:id="rId27"/>
    <p:sldId id="305" r:id="rId28"/>
    <p:sldId id="306" r:id="rId29"/>
    <p:sldId id="307" r:id="rId30"/>
    <p:sldId id="310" r:id="rId31"/>
    <p:sldId id="308" r:id="rId32"/>
    <p:sldId id="290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70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ck\Documents\lbnl\respirometer\light_dark_040802013_analysi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ck\Documents\lbnl\respirometer\light_dark_040802013_analys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267847359506099"/>
          <c:y val="4.2908288637833303E-2"/>
          <c:w val="0.80426742118899497"/>
          <c:h val="0.834220822177966"/>
        </c:manualLayout>
      </c:layout>
      <c:scatterChart>
        <c:scatterStyle val="lineMarker"/>
        <c:varyColors val="0"/>
        <c:ser>
          <c:idx val="0"/>
          <c:order val="0"/>
          <c:tx>
            <c:v>Measured</c:v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Sheet1!$L$6:$L$65</c:f>
              <c:numCache>
                <c:formatCode>General</c:formatCode>
                <c:ptCount val="60"/>
                <c:pt idx="0">
                  <c:v>0.75</c:v>
                </c:pt>
                <c:pt idx="1">
                  <c:v>1.56</c:v>
                </c:pt>
                <c:pt idx="2">
                  <c:v>2.37</c:v>
                </c:pt>
                <c:pt idx="3">
                  <c:v>3.17</c:v>
                </c:pt>
                <c:pt idx="4">
                  <c:v>3.98</c:v>
                </c:pt>
                <c:pt idx="5">
                  <c:v>4.79</c:v>
                </c:pt>
                <c:pt idx="6">
                  <c:v>5.59</c:v>
                </c:pt>
                <c:pt idx="7">
                  <c:v>6.4</c:v>
                </c:pt>
                <c:pt idx="8">
                  <c:v>7.21</c:v>
                </c:pt>
                <c:pt idx="9">
                  <c:v>8.01</c:v>
                </c:pt>
                <c:pt idx="10">
                  <c:v>8.82</c:v>
                </c:pt>
                <c:pt idx="11">
                  <c:v>9.620000000000001</c:v>
                </c:pt>
                <c:pt idx="12">
                  <c:v>10.43</c:v>
                </c:pt>
                <c:pt idx="13">
                  <c:v>11.24</c:v>
                </c:pt>
                <c:pt idx="14">
                  <c:v>12.04</c:v>
                </c:pt>
                <c:pt idx="15">
                  <c:v>12.85</c:v>
                </c:pt>
                <c:pt idx="16">
                  <c:v>13.66</c:v>
                </c:pt>
                <c:pt idx="17">
                  <c:v>14.46</c:v>
                </c:pt>
                <c:pt idx="18">
                  <c:v>15.27</c:v>
                </c:pt>
                <c:pt idx="19">
                  <c:v>16.079999999999991</c:v>
                </c:pt>
                <c:pt idx="20">
                  <c:v>16.88</c:v>
                </c:pt>
                <c:pt idx="21">
                  <c:v>17.690000000000001</c:v>
                </c:pt>
                <c:pt idx="22">
                  <c:v>18.5</c:v>
                </c:pt>
                <c:pt idx="23">
                  <c:v>19.309999999999999</c:v>
                </c:pt>
                <c:pt idx="24">
                  <c:v>20.11</c:v>
                </c:pt>
                <c:pt idx="25">
                  <c:v>20.92</c:v>
                </c:pt>
                <c:pt idx="26">
                  <c:v>21.73</c:v>
                </c:pt>
                <c:pt idx="27">
                  <c:v>22.53</c:v>
                </c:pt>
                <c:pt idx="28">
                  <c:v>23.34</c:v>
                </c:pt>
                <c:pt idx="29">
                  <c:v>24.15</c:v>
                </c:pt>
                <c:pt idx="30">
                  <c:v>0.85</c:v>
                </c:pt>
                <c:pt idx="31">
                  <c:v>1.66</c:v>
                </c:pt>
                <c:pt idx="32">
                  <c:v>2.4700000000000002</c:v>
                </c:pt>
                <c:pt idx="33">
                  <c:v>3.27</c:v>
                </c:pt>
                <c:pt idx="34">
                  <c:v>4.08</c:v>
                </c:pt>
                <c:pt idx="35">
                  <c:v>4.8899999999999997</c:v>
                </c:pt>
                <c:pt idx="36">
                  <c:v>5.6899999999999986</c:v>
                </c:pt>
                <c:pt idx="37">
                  <c:v>6.5</c:v>
                </c:pt>
                <c:pt idx="38">
                  <c:v>7.31</c:v>
                </c:pt>
                <c:pt idx="39">
                  <c:v>8.11</c:v>
                </c:pt>
                <c:pt idx="40">
                  <c:v>8.92</c:v>
                </c:pt>
                <c:pt idx="41">
                  <c:v>9.7199999999999989</c:v>
                </c:pt>
                <c:pt idx="42">
                  <c:v>10.53</c:v>
                </c:pt>
                <c:pt idx="43">
                  <c:v>11.34</c:v>
                </c:pt>
                <c:pt idx="44">
                  <c:v>12.14</c:v>
                </c:pt>
                <c:pt idx="45">
                  <c:v>12.95</c:v>
                </c:pt>
                <c:pt idx="46">
                  <c:v>13.76</c:v>
                </c:pt>
                <c:pt idx="47">
                  <c:v>14.56</c:v>
                </c:pt>
                <c:pt idx="48">
                  <c:v>15.37</c:v>
                </c:pt>
                <c:pt idx="49">
                  <c:v>16.18</c:v>
                </c:pt>
                <c:pt idx="50">
                  <c:v>16.98</c:v>
                </c:pt>
                <c:pt idx="51">
                  <c:v>17.79</c:v>
                </c:pt>
                <c:pt idx="52">
                  <c:v>18.600000000000001</c:v>
                </c:pt>
                <c:pt idx="53">
                  <c:v>19.41</c:v>
                </c:pt>
                <c:pt idx="54">
                  <c:v>20.21</c:v>
                </c:pt>
                <c:pt idx="55">
                  <c:v>21.02</c:v>
                </c:pt>
                <c:pt idx="56">
                  <c:v>21.83</c:v>
                </c:pt>
                <c:pt idx="57">
                  <c:v>22.63</c:v>
                </c:pt>
                <c:pt idx="58">
                  <c:v>23.44</c:v>
                </c:pt>
                <c:pt idx="59">
                  <c:v>24.25</c:v>
                </c:pt>
              </c:numCache>
            </c:numRef>
          </c:xVal>
          <c:yVal>
            <c:numRef>
              <c:f>Sheet1!$M$6:$M$65</c:f>
              <c:numCache>
                <c:formatCode>General</c:formatCode>
                <c:ptCount val="60"/>
                <c:pt idx="0">
                  <c:v>0</c:v>
                </c:pt>
                <c:pt idx="1">
                  <c:v>12.590547435697649</c:v>
                </c:pt>
                <c:pt idx="2">
                  <c:v>19.119791837601259</c:v>
                </c:pt>
                <c:pt idx="3">
                  <c:v>22.40269299824482</c:v>
                </c:pt>
                <c:pt idx="4">
                  <c:v>36.543296215805398</c:v>
                </c:pt>
                <c:pt idx="5">
                  <c:v>54.262919741016347</c:v>
                </c:pt>
                <c:pt idx="6">
                  <c:v>62.389745219981457</c:v>
                </c:pt>
                <c:pt idx="7">
                  <c:v>69.723263848323356</c:v>
                </c:pt>
                <c:pt idx="8">
                  <c:v>70.410552732734232</c:v>
                </c:pt>
                <c:pt idx="9">
                  <c:v>81.984790009568982</c:v>
                </c:pt>
                <c:pt idx="10">
                  <c:v>77.495477509267971</c:v>
                </c:pt>
                <c:pt idx="11">
                  <c:v>98.256719927191014</c:v>
                </c:pt>
                <c:pt idx="12">
                  <c:v>97.803401726834238</c:v>
                </c:pt>
                <c:pt idx="13">
                  <c:v>119.65772593432639</c:v>
                </c:pt>
                <c:pt idx="14">
                  <c:v>123.74490132140819</c:v>
                </c:pt>
                <c:pt idx="15">
                  <c:v>135.23871117559909</c:v>
                </c:pt>
                <c:pt idx="16">
                  <c:v>135.56407665811281</c:v>
                </c:pt>
                <c:pt idx="17">
                  <c:v>142.48449079742051</c:v>
                </c:pt>
                <c:pt idx="18">
                  <c:v>145.51148652237919</c:v>
                </c:pt>
                <c:pt idx="19">
                  <c:v>155.31997629298789</c:v>
                </c:pt>
                <c:pt idx="20">
                  <c:v>159.2353294589671</c:v>
                </c:pt>
                <c:pt idx="21">
                  <c:v>161.93695970141209</c:v>
                </c:pt>
                <c:pt idx="22">
                  <c:v>167.37677810568559</c:v>
                </c:pt>
                <c:pt idx="23">
                  <c:v>167.2488253878432</c:v>
                </c:pt>
                <c:pt idx="24">
                  <c:v>164.9639554263706</c:v>
                </c:pt>
                <c:pt idx="25">
                  <c:v>179.08993547617791</c:v>
                </c:pt>
                <c:pt idx="26">
                  <c:v>196.133237492793</c:v>
                </c:pt>
                <c:pt idx="27">
                  <c:v>205.10820670145671</c:v>
                </c:pt>
                <c:pt idx="28">
                  <c:v>220.38210541990759</c:v>
                </c:pt>
                <c:pt idx="29">
                  <c:v>223.96112572755791</c:v>
                </c:pt>
                <c:pt idx="30">
                  <c:v>0</c:v>
                </c:pt>
                <c:pt idx="31">
                  <c:v>15.832861845025681</c:v>
                </c:pt>
                <c:pt idx="32">
                  <c:v>15.67689382365562</c:v>
                </c:pt>
                <c:pt idx="33">
                  <c:v>14.0329065713766</c:v>
                </c:pt>
                <c:pt idx="34">
                  <c:v>31.206250329799019</c:v>
                </c:pt>
                <c:pt idx="35">
                  <c:v>32.829160822433451</c:v>
                </c:pt>
                <c:pt idx="36">
                  <c:v>53.518108089575627</c:v>
                </c:pt>
                <c:pt idx="37">
                  <c:v>55.908212633273607</c:v>
                </c:pt>
                <c:pt idx="38">
                  <c:v>62.918342891068512</c:v>
                </c:pt>
                <c:pt idx="39">
                  <c:v>72.592575567941239</c:v>
                </c:pt>
                <c:pt idx="40">
                  <c:v>66.193671339839398</c:v>
                </c:pt>
                <c:pt idx="41">
                  <c:v>68.023134076990942</c:v>
                </c:pt>
                <c:pt idx="42">
                  <c:v>81.946441498216004</c:v>
                </c:pt>
                <c:pt idx="43">
                  <c:v>74.742405051690739</c:v>
                </c:pt>
                <c:pt idx="44">
                  <c:v>86.052194276984125</c:v>
                </c:pt>
                <c:pt idx="45">
                  <c:v>84.336546041913977</c:v>
                </c:pt>
                <c:pt idx="46">
                  <c:v>91.279230668846154</c:v>
                </c:pt>
                <c:pt idx="47">
                  <c:v>93.555520710462858</c:v>
                </c:pt>
                <c:pt idx="48">
                  <c:v>88.84697260585898</c:v>
                </c:pt>
                <c:pt idx="49">
                  <c:v>101.9103482335838</c:v>
                </c:pt>
                <c:pt idx="50">
                  <c:v>94.352222225029209</c:v>
                </c:pt>
                <c:pt idx="51">
                  <c:v>99.461228762881007</c:v>
                </c:pt>
                <c:pt idx="52">
                  <c:v>96.670665785935597</c:v>
                </c:pt>
                <c:pt idx="53">
                  <c:v>103.9927320864706</c:v>
                </c:pt>
                <c:pt idx="54">
                  <c:v>100.7848492685621</c:v>
                </c:pt>
                <c:pt idx="55">
                  <c:v>100.152546479224</c:v>
                </c:pt>
                <c:pt idx="56">
                  <c:v>93.513367191174055</c:v>
                </c:pt>
                <c:pt idx="57">
                  <c:v>102.9979090312454</c:v>
                </c:pt>
                <c:pt idx="58">
                  <c:v>102.0873930145985</c:v>
                </c:pt>
                <c:pt idx="59">
                  <c:v>104.1234079962671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0AB-4BC8-819E-0DCDA4211D25}"/>
            </c:ext>
          </c:extLst>
        </c:ser>
        <c:ser>
          <c:idx val="2"/>
          <c:order val="1"/>
          <c:tx>
            <c:v>Unconstrained Model</c:v>
          </c:tx>
          <c:marker>
            <c:symbol val="none"/>
          </c:marker>
          <c:xVal>
            <c:numRef>
              <c:f>Sheet1!$N$6:$N$31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xVal>
          <c:yVal>
            <c:numRef>
              <c:f>Sheet1!$P$6:$P$31</c:f>
              <c:numCache>
                <c:formatCode>General</c:formatCode>
                <c:ptCount val="26"/>
                <c:pt idx="0">
                  <c:v>0</c:v>
                </c:pt>
                <c:pt idx="1">
                  <c:v>0.39739999999999998</c:v>
                </c:pt>
                <c:pt idx="2">
                  <c:v>0.79479999999999995</c:v>
                </c:pt>
                <c:pt idx="3">
                  <c:v>1.1921999999999999</c:v>
                </c:pt>
                <c:pt idx="4">
                  <c:v>1.5895999999999999</c:v>
                </c:pt>
                <c:pt idx="5">
                  <c:v>1.9870000000000001</c:v>
                </c:pt>
                <c:pt idx="6">
                  <c:v>2.3843999999999999</c:v>
                </c:pt>
                <c:pt idx="7">
                  <c:v>2.7818000000000001</c:v>
                </c:pt>
                <c:pt idx="8">
                  <c:v>3.1791999999999998</c:v>
                </c:pt>
                <c:pt idx="9">
                  <c:v>3.5766</c:v>
                </c:pt>
                <c:pt idx="10">
                  <c:v>3.9740000000000002</c:v>
                </c:pt>
                <c:pt idx="11">
                  <c:v>4.3714000000000004</c:v>
                </c:pt>
                <c:pt idx="12">
                  <c:v>4.7687999999999997</c:v>
                </c:pt>
                <c:pt idx="13">
                  <c:v>5.1661999999999946</c:v>
                </c:pt>
                <c:pt idx="14">
                  <c:v>5.5635999999999974</c:v>
                </c:pt>
                <c:pt idx="15">
                  <c:v>5.9609999999999976</c:v>
                </c:pt>
                <c:pt idx="16">
                  <c:v>6.3583999999999996</c:v>
                </c:pt>
                <c:pt idx="17">
                  <c:v>6.7557999999999998</c:v>
                </c:pt>
                <c:pt idx="18">
                  <c:v>7.1532</c:v>
                </c:pt>
                <c:pt idx="19">
                  <c:v>7.5505999999999984</c:v>
                </c:pt>
                <c:pt idx="20">
                  <c:v>7.9479999999999986</c:v>
                </c:pt>
                <c:pt idx="21">
                  <c:v>8.3453999999999997</c:v>
                </c:pt>
                <c:pt idx="22">
                  <c:v>8.7427999999999972</c:v>
                </c:pt>
                <c:pt idx="23">
                  <c:v>9.1402000000000001</c:v>
                </c:pt>
                <c:pt idx="24">
                  <c:v>9.5376000000000012</c:v>
                </c:pt>
                <c:pt idx="25">
                  <c:v>9.9350000000000005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0AB-4BC8-819E-0DCDA4211D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835216"/>
        <c:axId val="154835776"/>
      </c:scatterChart>
      <c:valAx>
        <c:axId val="1548352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(hr)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4835776"/>
        <c:crosses val="autoZero"/>
        <c:crossBetween val="midCat"/>
      </c:valAx>
      <c:valAx>
        <c:axId val="15483577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umol</a:t>
                </a:r>
                <a:r>
                  <a:rPr lang="en-US" dirty="0"/>
                  <a:t> CO2/g</a:t>
                </a:r>
                <a:r>
                  <a:rPr lang="en-US" baseline="0" dirty="0"/>
                  <a:t> biomass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483521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5788511097604596"/>
          <c:y val="0"/>
          <c:w val="0.34211488902395398"/>
          <c:h val="0.1513685591802229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7841590982338"/>
          <c:y val="9.5963085259503797E-2"/>
          <c:w val="0.77922087887608504"/>
          <c:h val="0.78983987657280597"/>
        </c:manualLayout>
      </c:layout>
      <c:scatterChart>
        <c:scatterStyle val="lineMarker"/>
        <c:varyColors val="0"/>
        <c:ser>
          <c:idx val="0"/>
          <c:order val="0"/>
          <c:tx>
            <c:v>Measured</c:v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Sheet1!$B$6:$B$95</c:f>
              <c:numCache>
                <c:formatCode>General</c:formatCode>
                <c:ptCount val="90"/>
                <c:pt idx="0">
                  <c:v>0.35</c:v>
                </c:pt>
                <c:pt idx="1">
                  <c:v>1.1599999999999999</c:v>
                </c:pt>
                <c:pt idx="2">
                  <c:v>1.96</c:v>
                </c:pt>
                <c:pt idx="3">
                  <c:v>2.77</c:v>
                </c:pt>
                <c:pt idx="4">
                  <c:v>3.58</c:v>
                </c:pt>
                <c:pt idx="5">
                  <c:v>4.38</c:v>
                </c:pt>
                <c:pt idx="6">
                  <c:v>5.1899999999999986</c:v>
                </c:pt>
                <c:pt idx="7">
                  <c:v>6</c:v>
                </c:pt>
                <c:pt idx="8">
                  <c:v>6.8</c:v>
                </c:pt>
                <c:pt idx="9">
                  <c:v>7.6099999999999977</c:v>
                </c:pt>
                <c:pt idx="10">
                  <c:v>8.42</c:v>
                </c:pt>
                <c:pt idx="11">
                  <c:v>9.2199999999999989</c:v>
                </c:pt>
                <c:pt idx="12">
                  <c:v>10.029999999999999</c:v>
                </c:pt>
                <c:pt idx="13">
                  <c:v>10.83</c:v>
                </c:pt>
                <c:pt idx="14">
                  <c:v>11.64</c:v>
                </c:pt>
                <c:pt idx="15">
                  <c:v>12.45</c:v>
                </c:pt>
                <c:pt idx="16">
                  <c:v>13.25</c:v>
                </c:pt>
                <c:pt idx="17">
                  <c:v>14.06</c:v>
                </c:pt>
                <c:pt idx="18">
                  <c:v>14.87</c:v>
                </c:pt>
                <c:pt idx="19">
                  <c:v>15.67</c:v>
                </c:pt>
                <c:pt idx="20">
                  <c:v>16.48</c:v>
                </c:pt>
                <c:pt idx="21">
                  <c:v>17.29</c:v>
                </c:pt>
                <c:pt idx="22">
                  <c:v>18.09</c:v>
                </c:pt>
                <c:pt idx="23">
                  <c:v>18.899999999999999</c:v>
                </c:pt>
                <c:pt idx="24">
                  <c:v>19.71</c:v>
                </c:pt>
                <c:pt idx="25">
                  <c:v>20.52</c:v>
                </c:pt>
                <c:pt idx="26">
                  <c:v>21.32</c:v>
                </c:pt>
                <c:pt idx="27">
                  <c:v>22.13</c:v>
                </c:pt>
                <c:pt idx="28">
                  <c:v>22.94</c:v>
                </c:pt>
                <c:pt idx="29">
                  <c:v>23.74</c:v>
                </c:pt>
                <c:pt idx="30">
                  <c:v>0.45</c:v>
                </c:pt>
                <c:pt idx="31">
                  <c:v>1.26</c:v>
                </c:pt>
                <c:pt idx="32">
                  <c:v>2.06</c:v>
                </c:pt>
                <c:pt idx="33">
                  <c:v>2.87</c:v>
                </c:pt>
                <c:pt idx="34">
                  <c:v>3.68</c:v>
                </c:pt>
                <c:pt idx="35">
                  <c:v>4.4800000000000004</c:v>
                </c:pt>
                <c:pt idx="36">
                  <c:v>5.29</c:v>
                </c:pt>
                <c:pt idx="37">
                  <c:v>6.1</c:v>
                </c:pt>
                <c:pt idx="38">
                  <c:v>6.9</c:v>
                </c:pt>
                <c:pt idx="39">
                  <c:v>7.71</c:v>
                </c:pt>
                <c:pt idx="40">
                  <c:v>8.52</c:v>
                </c:pt>
                <c:pt idx="41">
                  <c:v>9.32</c:v>
                </c:pt>
                <c:pt idx="42">
                  <c:v>10.130000000000001</c:v>
                </c:pt>
                <c:pt idx="43">
                  <c:v>10.94</c:v>
                </c:pt>
                <c:pt idx="44">
                  <c:v>11.74</c:v>
                </c:pt>
                <c:pt idx="45">
                  <c:v>12.55</c:v>
                </c:pt>
                <c:pt idx="46">
                  <c:v>13.35</c:v>
                </c:pt>
                <c:pt idx="47">
                  <c:v>14.16</c:v>
                </c:pt>
                <c:pt idx="48">
                  <c:v>14.97</c:v>
                </c:pt>
                <c:pt idx="49">
                  <c:v>15.77</c:v>
                </c:pt>
                <c:pt idx="50">
                  <c:v>16.579999999999991</c:v>
                </c:pt>
                <c:pt idx="51">
                  <c:v>17.39</c:v>
                </c:pt>
                <c:pt idx="52">
                  <c:v>18.2</c:v>
                </c:pt>
                <c:pt idx="53">
                  <c:v>19</c:v>
                </c:pt>
                <c:pt idx="54">
                  <c:v>19.809999999999999</c:v>
                </c:pt>
                <c:pt idx="55">
                  <c:v>20.62</c:v>
                </c:pt>
                <c:pt idx="56">
                  <c:v>21.42</c:v>
                </c:pt>
                <c:pt idx="57">
                  <c:v>22.23</c:v>
                </c:pt>
                <c:pt idx="58">
                  <c:v>23.04</c:v>
                </c:pt>
                <c:pt idx="59">
                  <c:v>23.84</c:v>
                </c:pt>
                <c:pt idx="60">
                  <c:v>0.55000000000000004</c:v>
                </c:pt>
                <c:pt idx="61">
                  <c:v>1.36</c:v>
                </c:pt>
                <c:pt idx="62">
                  <c:v>2.16</c:v>
                </c:pt>
                <c:pt idx="63">
                  <c:v>2.97</c:v>
                </c:pt>
                <c:pt idx="64">
                  <c:v>3.78</c:v>
                </c:pt>
                <c:pt idx="65">
                  <c:v>4.58</c:v>
                </c:pt>
                <c:pt idx="66">
                  <c:v>5.39</c:v>
                </c:pt>
                <c:pt idx="67">
                  <c:v>6.2</c:v>
                </c:pt>
                <c:pt idx="68">
                  <c:v>7</c:v>
                </c:pt>
                <c:pt idx="69">
                  <c:v>7.81</c:v>
                </c:pt>
                <c:pt idx="70">
                  <c:v>8.620000000000001</c:v>
                </c:pt>
                <c:pt idx="71">
                  <c:v>9.42</c:v>
                </c:pt>
                <c:pt idx="72">
                  <c:v>10.23</c:v>
                </c:pt>
                <c:pt idx="73">
                  <c:v>11.04</c:v>
                </c:pt>
                <c:pt idx="74">
                  <c:v>11.84</c:v>
                </c:pt>
                <c:pt idx="75">
                  <c:v>12.65</c:v>
                </c:pt>
                <c:pt idx="76">
                  <c:v>13.45</c:v>
                </c:pt>
                <c:pt idx="77">
                  <c:v>14.26</c:v>
                </c:pt>
                <c:pt idx="78">
                  <c:v>15.07</c:v>
                </c:pt>
                <c:pt idx="79">
                  <c:v>15.88</c:v>
                </c:pt>
                <c:pt idx="80">
                  <c:v>16.68</c:v>
                </c:pt>
                <c:pt idx="81">
                  <c:v>17.489999999999981</c:v>
                </c:pt>
                <c:pt idx="82">
                  <c:v>18.3</c:v>
                </c:pt>
                <c:pt idx="83">
                  <c:v>19.100000000000001</c:v>
                </c:pt>
                <c:pt idx="84">
                  <c:v>19.91</c:v>
                </c:pt>
                <c:pt idx="85">
                  <c:v>20.72</c:v>
                </c:pt>
                <c:pt idx="86">
                  <c:v>21.52</c:v>
                </c:pt>
                <c:pt idx="87">
                  <c:v>22.33</c:v>
                </c:pt>
                <c:pt idx="88">
                  <c:v>23.14</c:v>
                </c:pt>
                <c:pt idx="89">
                  <c:v>23.94</c:v>
                </c:pt>
              </c:numCache>
            </c:numRef>
          </c:xVal>
          <c:yVal>
            <c:numRef>
              <c:f>Sheet1!$C$6:$C$95</c:f>
              <c:numCache>
                <c:formatCode>General</c:formatCode>
                <c:ptCount val="90"/>
                <c:pt idx="0">
                  <c:v>0</c:v>
                </c:pt>
                <c:pt idx="1">
                  <c:v>-7.4936265914055804</c:v>
                </c:pt>
                <c:pt idx="2">
                  <c:v>-19.740175798581149</c:v>
                </c:pt>
                <c:pt idx="3">
                  <c:v>-11.136053268911549</c:v>
                </c:pt>
                <c:pt idx="4">
                  <c:v>-22.3831561316495</c:v>
                </c:pt>
                <c:pt idx="5">
                  <c:v>-16.715184862749961</c:v>
                </c:pt>
                <c:pt idx="6">
                  <c:v>-35.14497545417958</c:v>
                </c:pt>
                <c:pt idx="7">
                  <c:v>-37.388177249472903</c:v>
                </c:pt>
                <c:pt idx="8">
                  <c:v>-50.407631629679997</c:v>
                </c:pt>
                <c:pt idx="9">
                  <c:v>-61.574778784863163</c:v>
                </c:pt>
                <c:pt idx="10">
                  <c:v>-66.798551678457102</c:v>
                </c:pt>
                <c:pt idx="11">
                  <c:v>-93.5748297418791</c:v>
                </c:pt>
                <c:pt idx="12">
                  <c:v>-94.027912084690755</c:v>
                </c:pt>
                <c:pt idx="13">
                  <c:v>-97.123974760570732</c:v>
                </c:pt>
                <c:pt idx="14">
                  <c:v>-104.79972268585171</c:v>
                </c:pt>
                <c:pt idx="15">
                  <c:v>-121.7725426062789</c:v>
                </c:pt>
                <c:pt idx="16">
                  <c:v>-128.981882237489</c:v>
                </c:pt>
                <c:pt idx="17">
                  <c:v>-134.0679536347381</c:v>
                </c:pt>
                <c:pt idx="18">
                  <c:v>-148.51772678342951</c:v>
                </c:pt>
                <c:pt idx="19">
                  <c:v>-152.1201756071579</c:v>
                </c:pt>
                <c:pt idx="20">
                  <c:v>-161.30619800847799</c:v>
                </c:pt>
                <c:pt idx="21">
                  <c:v>-180.62438535051871</c:v>
                </c:pt>
                <c:pt idx="22">
                  <c:v>-193.2751550792222</c:v>
                </c:pt>
                <c:pt idx="23">
                  <c:v>-197.53945948215619</c:v>
                </c:pt>
                <c:pt idx="24">
                  <c:v>-204.13580535544449</c:v>
                </c:pt>
                <c:pt idx="25">
                  <c:v>-225.0131289948078</c:v>
                </c:pt>
                <c:pt idx="26">
                  <c:v>-226.20802262437999</c:v>
                </c:pt>
                <c:pt idx="27">
                  <c:v>-241.04869034334041</c:v>
                </c:pt>
                <c:pt idx="28">
                  <c:v>-257.18641731819162</c:v>
                </c:pt>
                <c:pt idx="29">
                  <c:v>-278.83664613058829</c:v>
                </c:pt>
                <c:pt idx="30">
                  <c:v>0</c:v>
                </c:pt>
                <c:pt idx="31">
                  <c:v>-22.801468463704939</c:v>
                </c:pt>
                <c:pt idx="32">
                  <c:v>-30.878373473442981</c:v>
                </c:pt>
                <c:pt idx="33">
                  <c:v>-45.583943617569197</c:v>
                </c:pt>
                <c:pt idx="34">
                  <c:v>-69.401554157749132</c:v>
                </c:pt>
                <c:pt idx="35">
                  <c:v>-75.802299574049499</c:v>
                </c:pt>
                <c:pt idx="36">
                  <c:v>-91.248608801961211</c:v>
                </c:pt>
                <c:pt idx="37">
                  <c:v>-120.408087734825</c:v>
                </c:pt>
                <c:pt idx="38">
                  <c:v>-138.03862759441199</c:v>
                </c:pt>
                <c:pt idx="39">
                  <c:v>-160.0661186821103</c:v>
                </c:pt>
                <c:pt idx="40">
                  <c:v>-174.1781478937161</c:v>
                </c:pt>
                <c:pt idx="41">
                  <c:v>-203.1761836929343</c:v>
                </c:pt>
                <c:pt idx="42">
                  <c:v>-212.47340885993441</c:v>
                </c:pt>
                <c:pt idx="43">
                  <c:v>-208.66525023688331</c:v>
                </c:pt>
                <c:pt idx="44">
                  <c:v>-222.8627493427721</c:v>
                </c:pt>
                <c:pt idx="45">
                  <c:v>-245.06592854649639</c:v>
                </c:pt>
                <c:pt idx="46">
                  <c:v>-242.93867784434309</c:v>
                </c:pt>
                <c:pt idx="47">
                  <c:v>-234.19700699018219</c:v>
                </c:pt>
                <c:pt idx="48">
                  <c:v>-241.27201490582581</c:v>
                </c:pt>
                <c:pt idx="49">
                  <c:v>-252.022228275636</c:v>
                </c:pt>
                <c:pt idx="50">
                  <c:v>-258.4609603116175</c:v>
                </c:pt>
                <c:pt idx="51">
                  <c:v>-275.65940237232962</c:v>
                </c:pt>
                <c:pt idx="52">
                  <c:v>-278.97373493952352</c:v>
                </c:pt>
                <c:pt idx="53">
                  <c:v>-296.17217700023559</c:v>
                </c:pt>
                <c:pt idx="54">
                  <c:v>-317.97174836984618</c:v>
                </c:pt>
                <c:pt idx="55">
                  <c:v>-339.47692343692643</c:v>
                </c:pt>
                <c:pt idx="56">
                  <c:v>-358.47972993250062</c:v>
                </c:pt>
                <c:pt idx="57">
                  <c:v>-375.87285341907932</c:v>
                </c:pt>
                <c:pt idx="58">
                  <c:v>-390.15582241925131</c:v>
                </c:pt>
                <c:pt idx="59">
                  <c:v>-420.10352371050197</c:v>
                </c:pt>
                <c:pt idx="60">
                  <c:v>0</c:v>
                </c:pt>
                <c:pt idx="61">
                  <c:v>-20.092547647681421</c:v>
                </c:pt>
                <c:pt idx="62">
                  <c:v>-49.252026580544857</c:v>
                </c:pt>
                <c:pt idx="63">
                  <c:v>-74.07034713295279</c:v>
                </c:pt>
                <c:pt idx="64">
                  <c:v>-96.922860116854523</c:v>
                </c:pt>
                <c:pt idx="65">
                  <c:v>-127.25398885051411</c:v>
                </c:pt>
                <c:pt idx="66">
                  <c:v>-147.12930051689301</c:v>
                </c:pt>
                <c:pt idx="67">
                  <c:v>-172.22895947131681</c:v>
                </c:pt>
                <c:pt idx="68">
                  <c:v>-204.2125061611122</c:v>
                </c:pt>
                <c:pt idx="69">
                  <c:v>-228.45390492711161</c:v>
                </c:pt>
                <c:pt idx="70">
                  <c:v>-263.60696019656632</c:v>
                </c:pt>
                <c:pt idx="71">
                  <c:v>-287.7415215947118</c:v>
                </c:pt>
                <c:pt idx="72">
                  <c:v>-311.55557088929629</c:v>
                </c:pt>
                <c:pt idx="73">
                  <c:v>-337.60608241761759</c:v>
                </c:pt>
                <c:pt idx="74">
                  <c:v>-359.66799887940198</c:v>
                </c:pt>
                <c:pt idx="75">
                  <c:v>-396.04968387917398</c:v>
                </c:pt>
                <c:pt idx="76">
                  <c:v>-425.44064377572028</c:v>
                </c:pt>
                <c:pt idx="77">
                  <c:v>-445.43347654673812</c:v>
                </c:pt>
                <c:pt idx="78">
                  <c:v>-480.25889722144188</c:v>
                </c:pt>
                <c:pt idx="79">
                  <c:v>-503.97323163936278</c:v>
                </c:pt>
                <c:pt idx="80">
                  <c:v>-535.98526829391517</c:v>
                </c:pt>
                <c:pt idx="81">
                  <c:v>-567.28861707504655</c:v>
                </c:pt>
                <c:pt idx="82">
                  <c:v>-598.65250703129038</c:v>
                </c:pt>
                <c:pt idx="83">
                  <c:v>-626.76497975918858</c:v>
                </c:pt>
                <c:pt idx="84">
                  <c:v>-650.0412809689094</c:v>
                </c:pt>
                <c:pt idx="85">
                  <c:v>-701.60455594068878</c:v>
                </c:pt>
                <c:pt idx="86">
                  <c:v>-717.27403655922899</c:v>
                </c:pt>
                <c:pt idx="87">
                  <c:v>-737.469860329168</c:v>
                </c:pt>
                <c:pt idx="88">
                  <c:v>-771.52605195532487</c:v>
                </c:pt>
                <c:pt idx="89">
                  <c:v>-799.35718628120264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4DD-46A6-9151-3FB86E2C45B9}"/>
            </c:ext>
          </c:extLst>
        </c:ser>
        <c:ser>
          <c:idx val="2"/>
          <c:order val="1"/>
          <c:tx>
            <c:v>Unconstrained Model</c:v>
          </c:tx>
          <c:marker>
            <c:spPr>
              <a:noFill/>
              <a:ln>
                <a:noFill/>
              </a:ln>
            </c:spPr>
          </c:marker>
          <c:xVal>
            <c:numRef>
              <c:f>Sheet1!$D$6:$D$31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</c:numCache>
            </c:numRef>
          </c:xVal>
          <c:yVal>
            <c:numRef>
              <c:f>Sheet1!$F$6:$F$31</c:f>
              <c:numCache>
                <c:formatCode>General</c:formatCode>
                <c:ptCount val="26"/>
                <c:pt idx="0">
                  <c:v>0</c:v>
                </c:pt>
                <c:pt idx="1">
                  <c:v>-0.87309999999999999</c:v>
                </c:pt>
                <c:pt idx="2">
                  <c:v>-1.7462</c:v>
                </c:pt>
                <c:pt idx="3">
                  <c:v>-2.6193</c:v>
                </c:pt>
                <c:pt idx="4">
                  <c:v>-3.4923999999999991</c:v>
                </c:pt>
                <c:pt idx="5">
                  <c:v>-4.3654999999999946</c:v>
                </c:pt>
                <c:pt idx="6">
                  <c:v>-5.2385999999999999</c:v>
                </c:pt>
                <c:pt idx="7">
                  <c:v>-6.1116999999999999</c:v>
                </c:pt>
                <c:pt idx="8">
                  <c:v>-6.9847999999999999</c:v>
                </c:pt>
                <c:pt idx="9">
                  <c:v>-7.8578999999999928</c:v>
                </c:pt>
                <c:pt idx="10">
                  <c:v>-8.7309999999999999</c:v>
                </c:pt>
                <c:pt idx="11">
                  <c:v>-9.6040999999999972</c:v>
                </c:pt>
                <c:pt idx="12">
                  <c:v>-10.4772</c:v>
                </c:pt>
                <c:pt idx="13">
                  <c:v>-11.350300000000001</c:v>
                </c:pt>
                <c:pt idx="14">
                  <c:v>-12.2234</c:v>
                </c:pt>
                <c:pt idx="15">
                  <c:v>-13.096500000000001</c:v>
                </c:pt>
                <c:pt idx="16">
                  <c:v>-13.9696</c:v>
                </c:pt>
                <c:pt idx="17">
                  <c:v>-14.842700000000001</c:v>
                </c:pt>
                <c:pt idx="18">
                  <c:v>-15.7158</c:v>
                </c:pt>
                <c:pt idx="19">
                  <c:v>-16.588899999999999</c:v>
                </c:pt>
                <c:pt idx="20">
                  <c:v>-17.462</c:v>
                </c:pt>
                <c:pt idx="21">
                  <c:v>-18.335100000000001</c:v>
                </c:pt>
                <c:pt idx="22">
                  <c:v>-19.20819999999998</c:v>
                </c:pt>
                <c:pt idx="23">
                  <c:v>-20.081299999999999</c:v>
                </c:pt>
                <c:pt idx="24">
                  <c:v>-20.9544</c:v>
                </c:pt>
                <c:pt idx="25">
                  <c:v>-21.827500000000001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4DD-46A6-9151-3FB86E2C45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838576"/>
        <c:axId val="154839136"/>
      </c:scatterChart>
      <c:valAx>
        <c:axId val="1548385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time(hr)</a:t>
                </a:r>
              </a:p>
            </c:rich>
          </c:tx>
          <c:layout>
            <c:manualLayout>
              <c:xMode val="edge"/>
              <c:yMode val="edge"/>
              <c:x val="0.44588677044593"/>
              <c:y val="0.91078352910804194"/>
            </c:manualLayout>
          </c:layout>
          <c:overlay val="0"/>
        </c:title>
        <c:numFmt formatCode="General" sourceLinked="1"/>
        <c:majorTickMark val="in"/>
        <c:minorTickMark val="none"/>
        <c:tickLblPos val="high"/>
        <c:crossAx val="154839136"/>
        <c:crosses val="autoZero"/>
        <c:crossBetween val="midCat"/>
      </c:valAx>
      <c:valAx>
        <c:axId val="15483913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umol</a:t>
                </a:r>
                <a:r>
                  <a:rPr lang="en-US" dirty="0"/>
                  <a:t> CO2/g</a:t>
                </a:r>
                <a:r>
                  <a:rPr lang="en-US" baseline="0" dirty="0"/>
                  <a:t> biomass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7.1635223313920304E-3"/>
              <c:y val="0.303123421047779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5483857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42985831075089"/>
          <c:y val="0.70957531947850805"/>
          <c:w val="0.36555310056555701"/>
          <c:h val="0.17176738153632401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13T13:25:36.488"/>
    </inkml:context>
    <inkml:brush xml:id="br0">
      <inkml:brushProperty name="width" value="0.02222" units="cm"/>
      <inkml:brushProperty name="height" value="0.02222" units="cm"/>
    </inkml:brush>
  </inkml:definitions>
  <inkml:trace contextRef="#ctx0" brushRef="#br0">19729 19996 1280,'0'-16'512,"0"32"-256,0-16-864,0 0-96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9-29T13:40:56.741"/>
    </inkml:context>
    <inkml:brush xml:id="br0">
      <inkml:brushProperty name="width" value="0.0265" units="cm"/>
      <inkml:brushProperty name="height" value="0.0265" units="cm"/>
    </inkml:brush>
  </inkml:definitions>
  <inkml:trace contextRef="#ctx0" brushRef="#br0">23497 6244 8960,'-29'-29'3328,"23"10"-1792,6 11-2720,0 8 96,0-4-2464,11 4-896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9-27T20:12:37.693"/>
    </inkml:context>
    <inkml:brush xml:id="br0">
      <inkml:brushProperty name="width" value="0.0265" units="cm"/>
      <inkml:brushProperty name="height" value="0.0265" units="cm"/>
    </inkml:brush>
  </inkml:definitions>
  <inkml:trace contextRef="#ctx0" brushRef="#br0">12641 19715 15680,'15'0'288,"15"0"-192,-15 0 32,-1 0-96,-14 0-32,15 0 32,0 0 32,-15 0 32,-15 0-1664,15 0-1312,0-15-736,15 0 320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FAD4D-A79A-4590-A6BB-5D3DFB748960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43111-96B6-4E1C-9B4D-C8CF47D63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08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D58C57-B120-4832-B6F1-AEA1536FF112}" type="slidenum">
              <a:rPr lang="en-US" alt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821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B9B0BF-58EA-4FBB-B5A0-E5EC34CB36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607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8431B4-BA40-4947-A353-104C3B5FA8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477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663554-1CE7-4A68-8F40-EE65BE4B8A2C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74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8431B4-BA40-4947-A353-104C3B5FA8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331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be a weak link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9D9FF-D56C-0E40-B56B-BEA3CF17E9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42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hape 23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Shape 237"/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6082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" name="Shape 2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2285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Now analyzing metagenome and metatranscriptomes for functional information</a:t>
            </a: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31206B-FBA2-4677-B67B-A14869D1C580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7935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8431B4-BA40-4947-A353-104C3B5FA8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02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D8D5-96E2-40C6-AABF-0682510C39F9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B8E3-3A67-4927-B640-FF88C6836C5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787E96B8-CC2A-4832-B527-49FE1833B1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025" y="0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LBNL_Full_Logo_Final.png">
            <a:extLst>
              <a:ext uri="{FF2B5EF4-FFF2-40B4-BE49-F238E27FC236}">
                <a16:creationId xmlns="" xmlns:a16="http://schemas.microsoft.com/office/drawing/2014/main" id="{3488BF29-E6F5-4C14-A79F-54AD6ED21C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270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599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D8D5-96E2-40C6-AABF-0682510C39F9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B8E3-3A67-4927-B640-FF88C683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098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D8D5-96E2-40C6-AABF-0682510C39F9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B8E3-3A67-4927-B640-FF88C683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39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4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00D6959-AA3A-4E16-9879-93403FEA444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49122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5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E16606-DC16-4C23-89BF-B351A9BC05F7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92174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ppt_cover_art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 descr="JGI_logo_horiz_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68" y="914400"/>
            <a:ext cx="5151437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5783263" cy="15716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300" y="2905125"/>
            <a:ext cx="5338173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300" y="5335592"/>
            <a:ext cx="4376809" cy="792158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02629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44F7D-9AAC-394B-8846-E4B87C82A680}" type="datetime1">
              <a:rPr lang="en-US" smtClean="0">
                <a:solidFill>
                  <a:srgbClr val="343434"/>
                </a:solidFill>
              </a:rPr>
              <a:pPr/>
              <a:t>2/16/2018</a:t>
            </a:fld>
            <a:endParaRPr lang="en-US">
              <a:solidFill>
                <a:srgbClr val="34343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4343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DDD3E-B192-BC47-90B1-888D524BFDAD}" type="slidenum">
              <a:rPr lang="en-US" smtClean="0">
                <a:solidFill>
                  <a:srgbClr val="343434"/>
                </a:solidFill>
              </a:rPr>
              <a:pPr/>
              <a:t>‹#›</a:t>
            </a:fld>
            <a:endParaRPr lang="en-US">
              <a:solidFill>
                <a:srgbClr val="3434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815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6362"/>
            <a:ext cx="8229600" cy="47498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ECFC-F19A-6941-8599-9107C5B88818}" type="datetime1">
              <a:rPr lang="en-US" smtClean="0">
                <a:solidFill>
                  <a:srgbClr val="343434"/>
                </a:solidFill>
              </a:rPr>
              <a:pPr/>
              <a:t>2/16/2018</a:t>
            </a:fld>
            <a:endParaRPr lang="en-US">
              <a:solidFill>
                <a:srgbClr val="34343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4343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DDD3E-B192-BC47-90B1-888D524BFDAD}" type="slidenum">
              <a:rPr lang="en-US" smtClean="0">
                <a:solidFill>
                  <a:srgbClr val="343434"/>
                </a:solidFill>
              </a:rPr>
              <a:pPr/>
              <a:t>‹#›</a:t>
            </a:fld>
            <a:endParaRPr lang="en-US">
              <a:solidFill>
                <a:srgbClr val="343434"/>
              </a:solidFill>
            </a:endParaRP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838200"/>
            <a:ext cx="8229600" cy="342900"/>
          </a:xfrm>
        </p:spPr>
        <p:txBody>
          <a:bodyPr/>
          <a:lstStyle>
            <a:lvl1pPr>
              <a:buFontTx/>
              <a:buNone/>
              <a:defRPr sz="20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2698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6364"/>
            <a:ext cx="3200400" cy="4749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199" y="1376364"/>
            <a:ext cx="4800600" cy="4749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level5.25</a:t>
            </a:r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0A0D4-BB04-864F-8C54-41CB4105AC4B}" type="datetime1">
              <a:rPr lang="en-US" smtClean="0">
                <a:solidFill>
                  <a:srgbClr val="343434"/>
                </a:solidFill>
              </a:rPr>
              <a:pPr/>
              <a:t>2/16/2018</a:t>
            </a:fld>
            <a:endParaRPr lang="en-US">
              <a:solidFill>
                <a:srgbClr val="34343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4343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DDD3E-B192-BC47-90B1-888D524BFDAD}" type="slidenum">
              <a:rPr lang="en-US" smtClean="0">
                <a:solidFill>
                  <a:srgbClr val="343434"/>
                </a:solidFill>
              </a:rPr>
              <a:pPr/>
              <a:t>‹#›</a:t>
            </a:fld>
            <a:endParaRPr lang="en-US">
              <a:solidFill>
                <a:srgbClr val="3434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466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6364"/>
            <a:ext cx="4800600" cy="4749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9575" y="1376364"/>
            <a:ext cx="3200400" cy="4749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level5.25</a:t>
            </a:r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C5976-8BD1-6348-B676-29BEDA7E7BE3}" type="datetime1">
              <a:rPr lang="en-US" smtClean="0">
                <a:solidFill>
                  <a:srgbClr val="343434"/>
                </a:solidFill>
              </a:rPr>
              <a:pPr/>
              <a:t>2/16/2018</a:t>
            </a:fld>
            <a:endParaRPr lang="en-US">
              <a:solidFill>
                <a:srgbClr val="34343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4343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DDD3E-B192-BC47-90B1-888D524BFDAD}" type="slidenum">
              <a:rPr lang="en-US" smtClean="0">
                <a:solidFill>
                  <a:srgbClr val="343434"/>
                </a:solidFill>
              </a:rPr>
              <a:pPr/>
              <a:t>‹#›</a:t>
            </a:fld>
            <a:endParaRPr lang="en-US">
              <a:solidFill>
                <a:srgbClr val="3434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16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2E40-6CED-F041-A3E9-444DF7D65DEC}" type="datetime1">
              <a:rPr lang="en-US" smtClean="0">
                <a:solidFill>
                  <a:srgbClr val="343434"/>
                </a:solidFill>
              </a:rPr>
              <a:pPr/>
              <a:t>2/16/2018</a:t>
            </a:fld>
            <a:endParaRPr lang="en-US">
              <a:solidFill>
                <a:srgbClr val="34343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4343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DDD3E-B192-BC47-90B1-888D524BFDAD}" type="slidenum">
              <a:rPr lang="en-US" smtClean="0">
                <a:solidFill>
                  <a:srgbClr val="343434"/>
                </a:solidFill>
              </a:rPr>
              <a:pPr/>
              <a:t>‹#›</a:t>
            </a:fld>
            <a:endParaRPr lang="en-US">
              <a:solidFill>
                <a:srgbClr val="3434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516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D8D5-96E2-40C6-AABF-0682510C39F9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B8E3-3A67-4927-B640-FF88C683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708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AA52-BE8C-5A42-93C5-E04636BDB864}" type="datetime1">
              <a:rPr lang="en-US" smtClean="0">
                <a:solidFill>
                  <a:srgbClr val="343434"/>
                </a:solidFill>
              </a:rPr>
              <a:pPr/>
              <a:t>2/16/2018</a:t>
            </a:fld>
            <a:endParaRPr lang="en-US">
              <a:solidFill>
                <a:srgbClr val="34343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4343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DDD3E-B192-BC47-90B1-888D524BFDAD}" type="slidenum">
              <a:rPr lang="en-US" smtClean="0">
                <a:solidFill>
                  <a:srgbClr val="343434"/>
                </a:solidFill>
              </a:rPr>
              <a:pPr/>
              <a:t>‹#›</a:t>
            </a:fld>
            <a:endParaRPr lang="en-US">
              <a:solidFill>
                <a:srgbClr val="343434"/>
              </a:solidFill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="" xmlns:a16="http://schemas.microsoft.com/office/drawing/2014/main" id="{BB1C21F1-2EC2-45E5-8D06-7EA5CDC7B2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025" y="0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LBNL_Full_Logo_Final.png">
            <a:extLst>
              <a:ext uri="{FF2B5EF4-FFF2-40B4-BE49-F238E27FC236}">
                <a16:creationId xmlns="" xmlns:a16="http://schemas.microsoft.com/office/drawing/2014/main" id="{70D2C7E2-A781-4CCE-9972-5874025631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270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360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38EF-E026-44EF-8EFB-6156A5095F14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933E0-8282-42FF-B219-AB325D964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57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38EF-E026-44EF-8EFB-6156A5095F14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LBNL CONFIDENTIAL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933E0-8282-42FF-B219-AB325D964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35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38EF-E026-44EF-8EFB-6156A5095F14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933E0-8282-42FF-B219-AB325D964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321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38EF-E026-44EF-8EFB-6156A5095F14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933E0-8282-42FF-B219-AB325D964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522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38EF-E026-44EF-8EFB-6156A5095F14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933E0-8282-42FF-B219-AB325D964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101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38EF-E026-44EF-8EFB-6156A5095F14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933E0-8282-42FF-B219-AB325D964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756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38EF-E026-44EF-8EFB-6156A5095F14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933E0-8282-42FF-B219-AB325D964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142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38EF-E026-44EF-8EFB-6156A5095F14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933E0-8282-42FF-B219-AB325D964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033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38EF-E026-44EF-8EFB-6156A5095F14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933E0-8282-42FF-B219-AB325D964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67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D8D5-96E2-40C6-AABF-0682510C39F9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B8E3-3A67-4927-B640-FF88C683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565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38EF-E026-44EF-8EFB-6156A5095F14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933E0-8282-42FF-B219-AB325D96411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3181350" y="65087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LBNL CONFIDENTIAL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7343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38EF-E026-44EF-8EFB-6156A5095F14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933E0-8282-42FF-B219-AB325D96411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3181350" y="65087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LBNL CONFIDENTIAL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6634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5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E16606-DC16-4C23-89BF-B351A9BC05F7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678937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4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00D6959-AA3A-4E16-9879-93403FEA444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046757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66217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7773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D8D5-96E2-40C6-AABF-0682510C39F9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B8E3-3A67-4927-B640-FF88C683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89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D8D5-96E2-40C6-AABF-0682510C39F9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B8E3-3A67-4927-B640-FF88C683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69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D8D5-96E2-40C6-AABF-0682510C39F9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B8E3-3A67-4927-B640-FF88C683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81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D8D5-96E2-40C6-AABF-0682510C39F9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B8E3-3A67-4927-B640-FF88C683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77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D8D5-96E2-40C6-AABF-0682510C39F9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B8E3-3A67-4927-B640-FF88C683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23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D8D5-96E2-40C6-AABF-0682510C39F9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FB8E3-3A67-4927-B640-FF88C6836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14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3D8D5-96E2-40C6-AABF-0682510C39F9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FB8E3-3A67-4927-B640-FF88C6836C5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D979DA16-CA98-4F9A-AA85-D16818A337C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025" y="0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LBNL_Full_Logo_Final.png">
            <a:extLst>
              <a:ext uri="{FF2B5EF4-FFF2-40B4-BE49-F238E27FC236}">
                <a16:creationId xmlns="" xmlns:a16="http://schemas.microsoft.com/office/drawing/2014/main" id="{25F3B2B3-E069-46D4-947E-B1D144BFFC5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270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79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70866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6176"/>
            <a:ext cx="8229600" cy="4979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9716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defTabSz="457200"/>
            <a:fld id="{588CA185-0C45-F145-A221-D3032A92A0CB}" type="datetime1">
              <a:rPr lang="en-US" smtClean="0">
                <a:solidFill>
                  <a:srgbClr val="343434"/>
                </a:solidFill>
              </a:rPr>
              <a:pPr defTabSz="457200"/>
              <a:t>2/16/2018</a:t>
            </a:fld>
            <a:endParaRPr lang="en-US" dirty="0">
              <a:solidFill>
                <a:srgbClr val="34343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13912" y="6356350"/>
            <a:ext cx="5629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defTabSz="457200"/>
            <a:endParaRPr lang="en-US" dirty="0">
              <a:solidFill>
                <a:srgbClr val="34343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5460" y="6356350"/>
            <a:ext cx="581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457200"/>
            <a:fld id="{57BDDD3E-B192-BC47-90B1-888D524BFDAD}" type="slidenum">
              <a:rPr lang="en-US" smtClean="0">
                <a:solidFill>
                  <a:srgbClr val="343434"/>
                </a:solidFill>
              </a:rPr>
              <a:pPr defTabSz="457200"/>
              <a:t>‹#›</a:t>
            </a:fld>
            <a:endParaRPr lang="en-US">
              <a:solidFill>
                <a:srgbClr val="343434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754813"/>
            <a:ext cx="9144000" cy="10318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7543800" y="228600"/>
            <a:ext cx="1600200" cy="685800"/>
          </a:xfrm>
          <a:custGeom>
            <a:avLst/>
            <a:gdLst>
              <a:gd name="connsiteX0" fmla="*/ 0 w 2222500"/>
              <a:gd name="connsiteY0" fmla="*/ 1110996 h 1110996"/>
              <a:gd name="connsiteX1" fmla="*/ 277749 w 2222500"/>
              <a:gd name="connsiteY1" fmla="*/ 0 h 1110996"/>
              <a:gd name="connsiteX2" fmla="*/ 2222500 w 2222500"/>
              <a:gd name="connsiteY2" fmla="*/ 0 h 1110996"/>
              <a:gd name="connsiteX3" fmla="*/ 1944751 w 2222500"/>
              <a:gd name="connsiteY3" fmla="*/ 1110996 h 1110996"/>
              <a:gd name="connsiteX4" fmla="*/ 0 w 2222500"/>
              <a:gd name="connsiteY4" fmla="*/ 1110996 h 1110996"/>
              <a:gd name="connsiteX0" fmla="*/ 0 w 2266950"/>
              <a:gd name="connsiteY0" fmla="*/ 1110996 h 1110996"/>
              <a:gd name="connsiteX1" fmla="*/ 277749 w 2266950"/>
              <a:gd name="connsiteY1" fmla="*/ 0 h 1110996"/>
              <a:gd name="connsiteX2" fmla="*/ 2222500 w 2266950"/>
              <a:gd name="connsiteY2" fmla="*/ 0 h 1110996"/>
              <a:gd name="connsiteX3" fmla="*/ 1944751 w 2266950"/>
              <a:gd name="connsiteY3" fmla="*/ 1110996 h 1110996"/>
              <a:gd name="connsiteX4" fmla="*/ 2266950 w 2266950"/>
              <a:gd name="connsiteY4" fmla="*/ 1110996 h 1110996"/>
              <a:gd name="connsiteX5" fmla="*/ 0 w 2266950"/>
              <a:gd name="connsiteY5" fmla="*/ 1110996 h 1110996"/>
              <a:gd name="connsiteX0" fmla="*/ 0 w 2266950"/>
              <a:gd name="connsiteY0" fmla="*/ 1110996 h 1110996"/>
              <a:gd name="connsiteX1" fmla="*/ 277749 w 2266950"/>
              <a:gd name="connsiteY1" fmla="*/ 0 h 1110996"/>
              <a:gd name="connsiteX2" fmla="*/ 2222500 w 2266950"/>
              <a:gd name="connsiteY2" fmla="*/ 0 h 1110996"/>
              <a:gd name="connsiteX3" fmla="*/ 2203450 w 2266950"/>
              <a:gd name="connsiteY3" fmla="*/ 1092200 h 1110996"/>
              <a:gd name="connsiteX4" fmla="*/ 1944751 w 2266950"/>
              <a:gd name="connsiteY4" fmla="*/ 1110996 h 1110996"/>
              <a:gd name="connsiteX5" fmla="*/ 2266950 w 2266950"/>
              <a:gd name="connsiteY5" fmla="*/ 1110996 h 1110996"/>
              <a:gd name="connsiteX6" fmla="*/ 0 w 2266950"/>
              <a:gd name="connsiteY6" fmla="*/ 1110996 h 1110996"/>
              <a:gd name="connsiteX0" fmla="*/ 0 w 2266950"/>
              <a:gd name="connsiteY0" fmla="*/ 1110996 h 1110996"/>
              <a:gd name="connsiteX1" fmla="*/ 277749 w 2266950"/>
              <a:gd name="connsiteY1" fmla="*/ 0 h 1110996"/>
              <a:gd name="connsiteX2" fmla="*/ 2222500 w 2266950"/>
              <a:gd name="connsiteY2" fmla="*/ 0 h 1110996"/>
              <a:gd name="connsiteX3" fmla="*/ 2203450 w 2266950"/>
              <a:gd name="connsiteY3" fmla="*/ 1092200 h 1110996"/>
              <a:gd name="connsiteX4" fmla="*/ 1944751 w 2266950"/>
              <a:gd name="connsiteY4" fmla="*/ 1110996 h 1110996"/>
              <a:gd name="connsiteX5" fmla="*/ 2266950 w 2266950"/>
              <a:gd name="connsiteY5" fmla="*/ 1110996 h 1110996"/>
              <a:gd name="connsiteX6" fmla="*/ 0 w 2266950"/>
              <a:gd name="connsiteY6" fmla="*/ 1110996 h 1110996"/>
              <a:gd name="connsiteX0" fmla="*/ 0 w 2266950"/>
              <a:gd name="connsiteY0" fmla="*/ 1110996 h 1110996"/>
              <a:gd name="connsiteX1" fmla="*/ 277749 w 2266950"/>
              <a:gd name="connsiteY1" fmla="*/ 0 h 1110996"/>
              <a:gd name="connsiteX2" fmla="*/ 2222500 w 2266950"/>
              <a:gd name="connsiteY2" fmla="*/ 0 h 1110996"/>
              <a:gd name="connsiteX3" fmla="*/ 2203450 w 2266950"/>
              <a:gd name="connsiteY3" fmla="*/ 1092200 h 1110996"/>
              <a:gd name="connsiteX4" fmla="*/ 2203450 w 2266950"/>
              <a:gd name="connsiteY4" fmla="*/ 1094063 h 1110996"/>
              <a:gd name="connsiteX5" fmla="*/ 1944751 w 2266950"/>
              <a:gd name="connsiteY5" fmla="*/ 1110996 h 1110996"/>
              <a:gd name="connsiteX6" fmla="*/ 2266950 w 2266950"/>
              <a:gd name="connsiteY6" fmla="*/ 1110996 h 1110996"/>
              <a:gd name="connsiteX7" fmla="*/ 0 w 2266950"/>
              <a:gd name="connsiteY7" fmla="*/ 1110996 h 1110996"/>
              <a:gd name="connsiteX0" fmla="*/ 0 w 2266950"/>
              <a:gd name="connsiteY0" fmla="*/ 1110996 h 1288175"/>
              <a:gd name="connsiteX1" fmla="*/ 277749 w 2266950"/>
              <a:gd name="connsiteY1" fmla="*/ 0 h 1288175"/>
              <a:gd name="connsiteX2" fmla="*/ 2222500 w 2266950"/>
              <a:gd name="connsiteY2" fmla="*/ 0 h 1288175"/>
              <a:gd name="connsiteX3" fmla="*/ 2203450 w 2266950"/>
              <a:gd name="connsiteY3" fmla="*/ 1092200 h 1288175"/>
              <a:gd name="connsiteX4" fmla="*/ 2203450 w 2266950"/>
              <a:gd name="connsiteY4" fmla="*/ 1094063 h 1288175"/>
              <a:gd name="connsiteX5" fmla="*/ 1944751 w 2266950"/>
              <a:gd name="connsiteY5" fmla="*/ 1110996 h 1288175"/>
              <a:gd name="connsiteX6" fmla="*/ 2266950 w 2266950"/>
              <a:gd name="connsiteY6" fmla="*/ 1110996 h 1288175"/>
              <a:gd name="connsiteX7" fmla="*/ 0 w 2266950"/>
              <a:gd name="connsiteY7" fmla="*/ 1110996 h 1288175"/>
              <a:gd name="connsiteX0" fmla="*/ 0 w 2266950"/>
              <a:gd name="connsiteY0" fmla="*/ 1110996 h 1288175"/>
              <a:gd name="connsiteX1" fmla="*/ 277749 w 2266950"/>
              <a:gd name="connsiteY1" fmla="*/ 0 h 1288175"/>
              <a:gd name="connsiteX2" fmla="*/ 2222500 w 2266950"/>
              <a:gd name="connsiteY2" fmla="*/ 0 h 1288175"/>
              <a:gd name="connsiteX3" fmla="*/ 2203450 w 2266950"/>
              <a:gd name="connsiteY3" fmla="*/ 1092200 h 1288175"/>
              <a:gd name="connsiteX4" fmla="*/ 2203450 w 2266950"/>
              <a:gd name="connsiteY4" fmla="*/ 1094063 h 1288175"/>
              <a:gd name="connsiteX5" fmla="*/ 1944751 w 2266950"/>
              <a:gd name="connsiteY5" fmla="*/ 1110996 h 1288175"/>
              <a:gd name="connsiteX6" fmla="*/ 2266950 w 2266950"/>
              <a:gd name="connsiteY6" fmla="*/ 1110996 h 1288175"/>
              <a:gd name="connsiteX7" fmla="*/ 0 w 2266950"/>
              <a:gd name="connsiteY7" fmla="*/ 1110996 h 1288175"/>
              <a:gd name="connsiteX0" fmla="*/ 0 w 2266950"/>
              <a:gd name="connsiteY0" fmla="*/ 1110996 h 1277366"/>
              <a:gd name="connsiteX1" fmla="*/ 277749 w 2266950"/>
              <a:gd name="connsiteY1" fmla="*/ 0 h 1277366"/>
              <a:gd name="connsiteX2" fmla="*/ 2222500 w 2266950"/>
              <a:gd name="connsiteY2" fmla="*/ 0 h 1277366"/>
              <a:gd name="connsiteX3" fmla="*/ 2203450 w 2266950"/>
              <a:gd name="connsiteY3" fmla="*/ 1092200 h 1277366"/>
              <a:gd name="connsiteX4" fmla="*/ 1944751 w 2266950"/>
              <a:gd name="connsiteY4" fmla="*/ 1110996 h 1277366"/>
              <a:gd name="connsiteX5" fmla="*/ 2266950 w 2266950"/>
              <a:gd name="connsiteY5" fmla="*/ 1110996 h 1277366"/>
              <a:gd name="connsiteX6" fmla="*/ 0 w 2266950"/>
              <a:gd name="connsiteY6" fmla="*/ 1110996 h 1277366"/>
              <a:gd name="connsiteX0" fmla="*/ 0 w 2266950"/>
              <a:gd name="connsiteY0" fmla="*/ 1110996 h 1110996"/>
              <a:gd name="connsiteX1" fmla="*/ 277749 w 2266950"/>
              <a:gd name="connsiteY1" fmla="*/ 0 h 1110996"/>
              <a:gd name="connsiteX2" fmla="*/ 2222500 w 2266950"/>
              <a:gd name="connsiteY2" fmla="*/ 0 h 1110996"/>
              <a:gd name="connsiteX3" fmla="*/ 1944751 w 2266950"/>
              <a:gd name="connsiteY3" fmla="*/ 1110996 h 1110996"/>
              <a:gd name="connsiteX4" fmla="*/ 2266950 w 2266950"/>
              <a:gd name="connsiteY4" fmla="*/ 1110996 h 1110996"/>
              <a:gd name="connsiteX5" fmla="*/ 0 w 2266950"/>
              <a:gd name="connsiteY5" fmla="*/ 1110996 h 1110996"/>
              <a:gd name="connsiteX0" fmla="*/ 0 w 2266950"/>
              <a:gd name="connsiteY0" fmla="*/ 1110996 h 1110996"/>
              <a:gd name="connsiteX1" fmla="*/ 277749 w 2266950"/>
              <a:gd name="connsiteY1" fmla="*/ 0 h 1110996"/>
              <a:gd name="connsiteX2" fmla="*/ 2222500 w 2266950"/>
              <a:gd name="connsiteY2" fmla="*/ 0 h 1110996"/>
              <a:gd name="connsiteX3" fmla="*/ 1944751 w 2266950"/>
              <a:gd name="connsiteY3" fmla="*/ 1110996 h 1110996"/>
              <a:gd name="connsiteX4" fmla="*/ 2266950 w 2266950"/>
              <a:gd name="connsiteY4" fmla="*/ 1110996 h 1110996"/>
              <a:gd name="connsiteX5" fmla="*/ 2152650 w 2266950"/>
              <a:gd name="connsiteY5" fmla="*/ 1106763 h 1110996"/>
              <a:gd name="connsiteX6" fmla="*/ 0 w 2266950"/>
              <a:gd name="connsiteY6" fmla="*/ 1110996 h 1110996"/>
              <a:gd name="connsiteX0" fmla="*/ 0 w 2266950"/>
              <a:gd name="connsiteY0" fmla="*/ 1113367 h 1113367"/>
              <a:gd name="connsiteX1" fmla="*/ 277749 w 2266950"/>
              <a:gd name="connsiteY1" fmla="*/ 2371 h 1113367"/>
              <a:gd name="connsiteX2" fmla="*/ 2222500 w 2266950"/>
              <a:gd name="connsiteY2" fmla="*/ 2371 h 1113367"/>
              <a:gd name="connsiteX3" fmla="*/ 2034116 w 2266950"/>
              <a:gd name="connsiteY3" fmla="*/ 0 h 1113367"/>
              <a:gd name="connsiteX4" fmla="*/ 1944751 w 2266950"/>
              <a:gd name="connsiteY4" fmla="*/ 1113367 h 1113367"/>
              <a:gd name="connsiteX5" fmla="*/ 2266950 w 2266950"/>
              <a:gd name="connsiteY5" fmla="*/ 1113367 h 1113367"/>
              <a:gd name="connsiteX6" fmla="*/ 2152650 w 2266950"/>
              <a:gd name="connsiteY6" fmla="*/ 1109134 h 1113367"/>
              <a:gd name="connsiteX7" fmla="*/ 0 w 2266950"/>
              <a:gd name="connsiteY7" fmla="*/ 1113367 h 1113367"/>
              <a:gd name="connsiteX0" fmla="*/ 0 w 2266950"/>
              <a:gd name="connsiteY0" fmla="*/ 1113367 h 1113367"/>
              <a:gd name="connsiteX1" fmla="*/ 277749 w 2266950"/>
              <a:gd name="connsiteY1" fmla="*/ 2371 h 1113367"/>
              <a:gd name="connsiteX2" fmla="*/ 2222500 w 2266950"/>
              <a:gd name="connsiteY2" fmla="*/ 2371 h 1113367"/>
              <a:gd name="connsiteX3" fmla="*/ 2034116 w 2266950"/>
              <a:gd name="connsiteY3" fmla="*/ 0 h 1113367"/>
              <a:gd name="connsiteX4" fmla="*/ 1953683 w 2266950"/>
              <a:gd name="connsiteY4" fmla="*/ 1 h 1113367"/>
              <a:gd name="connsiteX5" fmla="*/ 1944751 w 2266950"/>
              <a:gd name="connsiteY5" fmla="*/ 1113367 h 1113367"/>
              <a:gd name="connsiteX6" fmla="*/ 2266950 w 2266950"/>
              <a:gd name="connsiteY6" fmla="*/ 1113367 h 1113367"/>
              <a:gd name="connsiteX7" fmla="*/ 2152650 w 2266950"/>
              <a:gd name="connsiteY7" fmla="*/ 1109134 h 1113367"/>
              <a:gd name="connsiteX8" fmla="*/ 0 w 2266950"/>
              <a:gd name="connsiteY8" fmla="*/ 1113367 h 1113367"/>
              <a:gd name="connsiteX0" fmla="*/ 0 w 2222500"/>
              <a:gd name="connsiteY0" fmla="*/ 1113367 h 1113367"/>
              <a:gd name="connsiteX1" fmla="*/ 277749 w 2222500"/>
              <a:gd name="connsiteY1" fmla="*/ 2371 h 1113367"/>
              <a:gd name="connsiteX2" fmla="*/ 2222500 w 2222500"/>
              <a:gd name="connsiteY2" fmla="*/ 2371 h 1113367"/>
              <a:gd name="connsiteX3" fmla="*/ 2034116 w 2222500"/>
              <a:gd name="connsiteY3" fmla="*/ 0 h 1113367"/>
              <a:gd name="connsiteX4" fmla="*/ 1953683 w 2222500"/>
              <a:gd name="connsiteY4" fmla="*/ 1 h 1113367"/>
              <a:gd name="connsiteX5" fmla="*/ 1944751 w 2222500"/>
              <a:gd name="connsiteY5" fmla="*/ 1113367 h 1113367"/>
              <a:gd name="connsiteX6" fmla="*/ 2152650 w 2222500"/>
              <a:gd name="connsiteY6" fmla="*/ 1109134 h 1113367"/>
              <a:gd name="connsiteX7" fmla="*/ 0 w 2222500"/>
              <a:gd name="connsiteY7" fmla="*/ 1113367 h 1113367"/>
              <a:gd name="connsiteX0" fmla="*/ 0 w 2222500"/>
              <a:gd name="connsiteY0" fmla="*/ 1113367 h 1113367"/>
              <a:gd name="connsiteX1" fmla="*/ 277749 w 2222500"/>
              <a:gd name="connsiteY1" fmla="*/ 2371 h 1113367"/>
              <a:gd name="connsiteX2" fmla="*/ 2222500 w 2222500"/>
              <a:gd name="connsiteY2" fmla="*/ 2371 h 1113367"/>
              <a:gd name="connsiteX3" fmla="*/ 2034116 w 2222500"/>
              <a:gd name="connsiteY3" fmla="*/ 0 h 1113367"/>
              <a:gd name="connsiteX4" fmla="*/ 1953683 w 2222500"/>
              <a:gd name="connsiteY4" fmla="*/ 1 h 1113367"/>
              <a:gd name="connsiteX5" fmla="*/ 1944751 w 2222500"/>
              <a:gd name="connsiteY5" fmla="*/ 1113367 h 1113367"/>
              <a:gd name="connsiteX6" fmla="*/ 0 w 2222500"/>
              <a:gd name="connsiteY6" fmla="*/ 1113367 h 1113367"/>
              <a:gd name="connsiteX0" fmla="*/ 0 w 2034116"/>
              <a:gd name="connsiteY0" fmla="*/ 1113367 h 1113367"/>
              <a:gd name="connsiteX1" fmla="*/ 277749 w 2034116"/>
              <a:gd name="connsiteY1" fmla="*/ 2371 h 1113367"/>
              <a:gd name="connsiteX2" fmla="*/ 2034116 w 2034116"/>
              <a:gd name="connsiteY2" fmla="*/ 0 h 1113367"/>
              <a:gd name="connsiteX3" fmla="*/ 1953683 w 2034116"/>
              <a:gd name="connsiteY3" fmla="*/ 1 h 1113367"/>
              <a:gd name="connsiteX4" fmla="*/ 1944751 w 2034116"/>
              <a:gd name="connsiteY4" fmla="*/ 1113367 h 1113367"/>
              <a:gd name="connsiteX5" fmla="*/ 0 w 2034116"/>
              <a:gd name="connsiteY5" fmla="*/ 1113367 h 1113367"/>
              <a:gd name="connsiteX0" fmla="*/ 0 w 1953683"/>
              <a:gd name="connsiteY0" fmla="*/ 1113366 h 1113366"/>
              <a:gd name="connsiteX1" fmla="*/ 277749 w 1953683"/>
              <a:gd name="connsiteY1" fmla="*/ 2370 h 1113366"/>
              <a:gd name="connsiteX2" fmla="*/ 1953683 w 1953683"/>
              <a:gd name="connsiteY2" fmla="*/ 0 h 1113366"/>
              <a:gd name="connsiteX3" fmla="*/ 1944751 w 1953683"/>
              <a:gd name="connsiteY3" fmla="*/ 1113366 h 1113366"/>
              <a:gd name="connsiteX4" fmla="*/ 0 w 1953683"/>
              <a:gd name="connsiteY4" fmla="*/ 1113366 h 111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3683" h="1113366">
                <a:moveTo>
                  <a:pt x="0" y="1113366"/>
                </a:moveTo>
                <a:lnTo>
                  <a:pt x="277749" y="2370"/>
                </a:lnTo>
                <a:lnTo>
                  <a:pt x="1953683" y="0"/>
                </a:lnTo>
                <a:cubicBezTo>
                  <a:pt x="1950706" y="371122"/>
                  <a:pt x="1947728" y="742244"/>
                  <a:pt x="1944751" y="1113366"/>
                </a:cubicBezTo>
                <a:lnTo>
                  <a:pt x="0" y="1113366"/>
                </a:lnTo>
                <a:close/>
              </a:path>
            </a:pathLst>
          </a:custGeom>
          <a:solidFill>
            <a:sysClr val="window" lastClr="FFFFFF"/>
          </a:solidFill>
          <a:ln w="100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="" xmlns:a16="http://schemas.microsoft.com/office/drawing/2014/main" id="{89910ABC-235E-4308-B63C-92147B00A0D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025" y="0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LBNL_Full_Logo_Final.png">
            <a:extLst>
              <a:ext uri="{FF2B5EF4-FFF2-40B4-BE49-F238E27FC236}">
                <a16:creationId xmlns="" xmlns:a16="http://schemas.microsoft.com/office/drawing/2014/main" id="{894FF9D0-C5B4-4BF6-A81B-07C012F7B3E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270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638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2"/>
        </a:buClr>
        <a:buSzPct val="125000"/>
        <a:buFont typeface="Arial"/>
        <a:buChar char="•"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2"/>
        </a:buClr>
        <a:buFont typeface="Lucida Grande"/>
        <a:buChar char="-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638EF-E026-44EF-8EFB-6156A5095F14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933E0-8282-42FF-B219-AB325D96411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7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025" y="0"/>
            <a:ext cx="56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LBNL_Full_Logo_Final.png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270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6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customXml" Target="../ink/ink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png"/><Relationship Id="rId9" Type="http://schemas.openxmlformats.org/officeDocument/2006/relationships/image" Target="../media/image6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12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customXml" Target="../ink/ink3.xml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2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90.png"/><Relationship Id="rId4" Type="http://schemas.openxmlformats.org/officeDocument/2006/relationships/customXml" Target="../ink/ink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7"/>
          <p:cNvSpPr>
            <a:spLocks noChangeArrowheads="1"/>
          </p:cNvSpPr>
          <p:nvPr/>
        </p:nvSpPr>
        <p:spPr bwMode="auto">
          <a:xfrm>
            <a:off x="-180870" y="2472551"/>
            <a:ext cx="4746520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cap="all" dirty="0">
                <a:latin typeface="Arial" panose="020B0604020202020204" pitchFamily="34" charset="0"/>
                <a:cs typeface="Arial" panose="020B0604020202020204" pitchFamily="34" charset="0"/>
              </a:rPr>
              <a:t>\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Trent Northen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Berkeley Lab, JGI, JBEI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Pathway Tools Workshop, SRI, Feb 14</a:t>
            </a:r>
            <a:r>
              <a:rPr lang="en-US" sz="2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2018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200" b="1" dirty="0">
              <a:solidFill>
                <a:srgbClr val="000000"/>
              </a:solidFill>
              <a:latin typeface="Arial" panose="020B0604020202020204" pitchFamily="34" charset="0"/>
              <a:ea typeface="SimSun" pitchFamily="2" charset="-122"/>
              <a:cs typeface="Arial" panose="020B0604020202020204" pitchFamily="34" charset="0"/>
            </a:endParaRPr>
          </a:p>
        </p:txBody>
      </p:sp>
      <p:sp>
        <p:nvSpPr>
          <p:cNvPr id="37891" name="Line 6"/>
          <p:cNvSpPr>
            <a:spLocks noChangeShapeType="1"/>
          </p:cNvSpPr>
          <p:nvPr/>
        </p:nvSpPr>
        <p:spPr bwMode="auto">
          <a:xfrm flipH="1">
            <a:off x="63500" y="912813"/>
            <a:ext cx="9004300" cy="0"/>
          </a:xfrm>
          <a:prstGeom prst="line">
            <a:avLst/>
          </a:prstGeom>
          <a:noFill/>
          <a:ln w="76200">
            <a:solidFill>
              <a:srgbClr val="0060A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7892" name="Picture 8" descr="Standard_Page_bann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4888"/>
            <a:ext cx="9144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Box 1"/>
          <p:cNvSpPr txBox="1">
            <a:spLocks noChangeArrowheads="1"/>
          </p:cNvSpPr>
          <p:nvPr/>
        </p:nvSpPr>
        <p:spPr bwMode="auto">
          <a:xfrm>
            <a:off x="4170065" y="4829402"/>
            <a:ext cx="502920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Metabolomic investigations of microbial interactions and functional annotations</a:t>
            </a: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3897245" y="6462022"/>
              <a:ext cx="160" cy="57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95485" y="6460262"/>
                <a:ext cx="3520" cy="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21580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3"/>
          <p:cNvPicPr/>
          <p:nvPr/>
        </p:nvPicPr>
        <p:blipFill rotWithShape="1">
          <a:blip r:embed="rId2"/>
          <a:srcRect b="52471"/>
          <a:stretch/>
        </p:blipFill>
        <p:spPr bwMode="auto">
          <a:xfrm>
            <a:off x="289272" y="962339"/>
            <a:ext cx="8702752" cy="26243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110" y="3333"/>
            <a:ext cx="7887956" cy="1143000"/>
          </a:xfrm>
        </p:spPr>
        <p:txBody>
          <a:bodyPr>
            <a:normAutofit fontScale="90000"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Find that despite slow growth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Microcoleus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has a high turnover of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dihexoses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(sucrose)</a:t>
            </a:r>
          </a:p>
        </p:txBody>
      </p:sp>
      <p:pic>
        <p:nvPicPr>
          <p:cNvPr id="3" name="Image3"/>
          <p:cNvPicPr/>
          <p:nvPr/>
        </p:nvPicPr>
        <p:blipFill rotWithShape="1">
          <a:blip r:embed="rId2"/>
          <a:srcRect t="47316"/>
          <a:stretch/>
        </p:blipFill>
        <p:spPr bwMode="auto">
          <a:xfrm>
            <a:off x="220624" y="3657600"/>
            <a:ext cx="8702752" cy="29089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2466" y="3516972"/>
            <a:ext cx="2463005" cy="64633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Glycans</a:t>
            </a:r>
            <a:r>
              <a:rPr lang="en-US" b="1" dirty="0"/>
              <a:t> are made during the day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017600" y="4131998"/>
            <a:ext cx="609980" cy="457973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975471" y="3555877"/>
            <a:ext cx="2463005" cy="64633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Amino acids are made night and day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344426" y="4163303"/>
            <a:ext cx="609980" cy="457973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43968" y="1075609"/>
            <a:ext cx="2463005" cy="64633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High flux of </a:t>
            </a:r>
            <a:r>
              <a:rPr lang="en-US" b="1" dirty="0" err="1"/>
              <a:t>glucosyl</a:t>
            </a:r>
            <a:r>
              <a:rPr lang="en-US" b="1" dirty="0"/>
              <a:t> glycerol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8076987" y="4126008"/>
            <a:ext cx="413870" cy="85295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651493" y="3708277"/>
            <a:ext cx="2463005" cy="64633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Fatty acids are recycled?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1759934" y="1706239"/>
            <a:ext cx="958826" cy="568272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48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8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829" y="-224977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Compatible solutes have the highest flux</a:t>
            </a:r>
          </a:p>
        </p:txBody>
      </p:sp>
      <p:pic>
        <p:nvPicPr>
          <p:cNvPr id="3" name="Image1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730475" y="1473252"/>
            <a:ext cx="5465606" cy="516726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1176A0DD-6493-43AA-9652-54B27A6B03A7}"/>
              </a:ext>
            </a:extLst>
          </p:cNvPr>
          <p:cNvCxnSpPr>
            <a:cxnSpLocks/>
          </p:cNvCxnSpPr>
          <p:nvPr/>
        </p:nvCxnSpPr>
        <p:spPr>
          <a:xfrm flipH="1" flipV="1">
            <a:off x="2541426" y="2673231"/>
            <a:ext cx="644310" cy="330466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178BBA3-FE7A-4B04-9679-3F9C1D5A9737}"/>
              </a:ext>
            </a:extLst>
          </p:cNvPr>
          <p:cNvSpPr txBox="1"/>
          <p:nvPr/>
        </p:nvSpPr>
        <p:spPr>
          <a:xfrm>
            <a:off x="3343940" y="2583711"/>
            <a:ext cx="3179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Dihexose</a:t>
            </a:r>
            <a:r>
              <a:rPr lang="en-US" b="1" dirty="0"/>
              <a:t> (</a:t>
            </a:r>
            <a:r>
              <a:rPr lang="en-US" b="1" dirty="0" err="1"/>
              <a:t>Mv</a:t>
            </a:r>
            <a:r>
              <a:rPr lang="en-US" b="1" dirty="0"/>
              <a:t>) and Glucosyl glycerol in </a:t>
            </a:r>
            <a:r>
              <a:rPr lang="en-US" b="1" dirty="0" err="1"/>
              <a:t>Synechococcus</a:t>
            </a:r>
            <a:r>
              <a:rPr lang="en-US" b="1" dirty="0"/>
              <a:t> &gt;6% @12hrs</a:t>
            </a:r>
          </a:p>
        </p:txBody>
      </p:sp>
    </p:spTree>
    <p:extLst>
      <p:ext uri="{BB962C8B-B14F-4D97-AF65-F5344CB8AC3E}">
        <p14:creationId xmlns:p14="http://schemas.microsoft.com/office/powerpoint/2010/main" val="22113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805" y="-38723"/>
            <a:ext cx="8229600" cy="1143000"/>
          </a:xfrm>
        </p:spPr>
        <p:txBody>
          <a:bodyPr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How do you have a high flux through compatible solutes?</a:t>
            </a:r>
          </a:p>
        </p:txBody>
      </p:sp>
      <p:pic>
        <p:nvPicPr>
          <p:cNvPr id="5126" name="Picture 6" descr="Image result for yellow water  ho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16" y="2397125"/>
            <a:ext cx="4454813" cy="322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/>
          <p:cNvSpPr/>
          <p:nvPr/>
        </p:nvSpPr>
        <p:spPr>
          <a:xfrm>
            <a:off x="1257532" y="1096065"/>
            <a:ext cx="2907586" cy="1546261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 compatible solutes must be going somewhere?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711815" y="2008880"/>
            <a:ext cx="4432185" cy="4000041"/>
            <a:chOff x="2424556" y="1667229"/>
            <a:chExt cx="4432185" cy="4000041"/>
          </a:xfrm>
        </p:grpSpPr>
        <p:pic>
          <p:nvPicPr>
            <p:cNvPr id="10" name="Picture 9"/>
            <p:cNvPicPr/>
            <p:nvPr/>
          </p:nvPicPr>
          <p:blipFill rotWithShape="1">
            <a:blip r:embed="rId3"/>
            <a:srcRect b="50018"/>
            <a:stretch/>
          </p:blipFill>
          <p:spPr bwMode="auto">
            <a:xfrm>
              <a:off x="2424556" y="1667229"/>
              <a:ext cx="4432185" cy="4000041"/>
            </a:xfrm>
            <a:prstGeom prst="rect">
              <a:avLst/>
            </a:prstGeom>
            <a:effectLst>
              <a:softEdge rad="76200"/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3066346" y="2194886"/>
              <a:ext cx="28387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High flux to glycogen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25143" y="5951803"/>
            <a:ext cx="6892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Compatible solutes            Biopolymers?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017964" y="6289629"/>
            <a:ext cx="1055469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9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t="49729"/>
          <a:stretch/>
        </p:blipFill>
        <p:spPr bwMode="auto">
          <a:xfrm>
            <a:off x="5088368" y="1635099"/>
            <a:ext cx="4055632" cy="343931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52659" y="-109202"/>
            <a:ext cx="8229600" cy="1143000"/>
          </a:xfrm>
        </p:spPr>
        <p:txBody>
          <a:bodyPr/>
          <a:lstStyle/>
          <a:p>
            <a:pPr algn="ctr"/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Testing hypothesized conversion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glycosyl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glycerol to glycogen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18" y="1727672"/>
            <a:ext cx="1303200" cy="15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358" y="1714972"/>
            <a:ext cx="1303200" cy="15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285769" y="1428511"/>
            <a:ext cx="2466959" cy="849683"/>
            <a:chOff x="1341035" y="1918886"/>
            <a:chExt cx="2466959" cy="849683"/>
          </a:xfrm>
        </p:grpSpPr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1525784" y="2767129"/>
              <a:ext cx="2126880" cy="1440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en-US"/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1341035" y="1918886"/>
              <a:ext cx="2466959" cy="822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1639" tIns="55221" rIns="81639" bIns="40820"/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 algn="ctr"/>
              <a:r>
                <a:rPr lang="en-US" b="1" dirty="0"/>
                <a:t>+</a:t>
              </a:r>
              <a:r>
                <a:rPr lang="en-US" b="1" baseline="30000" dirty="0"/>
                <a:t>12</a:t>
              </a:r>
              <a:r>
                <a:rPr lang="en-US" b="1" dirty="0"/>
                <a:t>C </a:t>
              </a:r>
              <a:r>
                <a:rPr lang="en-US" b="1" dirty="0" err="1"/>
                <a:t>glucosyl</a:t>
              </a:r>
              <a:r>
                <a:rPr lang="en-US" b="1" dirty="0"/>
                <a:t> glycerol T0-T25min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3285916"/>
            <a:ext cx="271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/>
              <a:t>13</a:t>
            </a:r>
            <a:r>
              <a:rPr lang="en-US" b="1" dirty="0"/>
              <a:t>C labeled Cyanobacteria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2715936" y="3243998"/>
            <a:ext cx="2466959" cy="82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b="1" dirty="0"/>
              <a:t>Hydrolyzed glycogen and measured </a:t>
            </a:r>
            <a:r>
              <a:rPr lang="en-US" b="1" baseline="30000" dirty="0"/>
              <a:t>12</a:t>
            </a:r>
            <a:r>
              <a:rPr lang="en-US" b="1" dirty="0"/>
              <a:t>C incorporation 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182895" y="1223849"/>
            <a:ext cx="4055632" cy="82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b="1" dirty="0"/>
              <a:t>YES-- increasing incorporation of </a:t>
            </a:r>
            <a:r>
              <a:rPr lang="en-US" b="1" baseline="30000" dirty="0"/>
              <a:t>12</a:t>
            </a:r>
            <a:r>
              <a:rPr lang="en-US" b="1" dirty="0"/>
              <a:t>C glucose into glycogen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8174" y="5469704"/>
            <a:ext cx="6701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Compatible solutes            Biopolymers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218931" y="5762091"/>
            <a:ext cx="1055469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9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2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40" y="76898"/>
            <a:ext cx="8119068" cy="1499574"/>
          </a:xfrm>
        </p:spPr>
        <p:txBody>
          <a:bodyPr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Maintaining a high compatible solute flux enables rapid adjustment of intracellular osmotic potential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9623" y="4832585"/>
            <a:ext cx="554522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Based on this we added biopolymer biosynthesis reactions into our flux balance model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851" y="4832585"/>
            <a:ext cx="2599949" cy="1445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3004" y="1781959"/>
            <a:ext cx="6701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Compatible solutes            Biopolymers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83761" y="2074346"/>
            <a:ext cx="1055469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407" y="2307328"/>
            <a:ext cx="2287256" cy="171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" t="7529" r="69499" b="61232"/>
          <a:stretch/>
        </p:blipFill>
        <p:spPr bwMode="auto">
          <a:xfrm>
            <a:off x="769081" y="2303200"/>
            <a:ext cx="2532396" cy="180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Image result for lab rheosta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551" y="2326541"/>
            <a:ext cx="2274696" cy="227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46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6900" y="-127000"/>
            <a:ext cx="8255000" cy="1431108"/>
          </a:xfrm>
          <a:prstGeom prst="rect">
            <a:avLst/>
          </a:prstGeom>
          <a:noFill/>
        </p:spPr>
        <p:txBody>
          <a:bodyPr wrap="square" lIns="91390" tIns="45694" rIns="91390" bIns="45694" rtlCol="0">
            <a:spAutoFit/>
          </a:bodyPr>
          <a:lstStyle/>
          <a:p>
            <a:pPr algn="ctr"/>
            <a:r>
              <a:rPr lang="en-US" sz="2900" b="1" dirty="0"/>
              <a:t>Good fit to experimental data when we constrain model the model using measured biopolymer accumulation in the light and dark </a:t>
            </a:r>
            <a:endParaRPr lang="en-US" sz="2900" b="1" i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7400" y="6362700"/>
            <a:ext cx="2055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Jose et al, in Review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A530EC2-C447-4EB9-9EDA-C3702C5CC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4108"/>
            <a:ext cx="7177128" cy="355819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07DE72DA-7F6D-4BEE-8049-A9CC8F466A41}"/>
              </a:ext>
            </a:extLst>
          </p:cNvPr>
          <p:cNvGrpSpPr/>
          <p:nvPr/>
        </p:nvGrpSpPr>
        <p:grpSpPr>
          <a:xfrm>
            <a:off x="3603706" y="1821793"/>
            <a:ext cx="5248194" cy="5178431"/>
            <a:chOff x="3603706" y="1821793"/>
            <a:chExt cx="5248194" cy="5178431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719BEE71-115D-4B28-B760-3000D4C8CED0}"/>
                </a:ext>
              </a:extLst>
            </p:cNvPr>
            <p:cNvGrpSpPr/>
            <p:nvPr/>
          </p:nvGrpSpPr>
          <p:grpSpPr>
            <a:xfrm>
              <a:off x="3603706" y="1821793"/>
              <a:ext cx="5248194" cy="5178431"/>
              <a:chOff x="3603706" y="1821793"/>
              <a:chExt cx="5248194" cy="517843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269D62E4-3BA5-4DDB-A28B-AA792E5585E6}"/>
                  </a:ext>
                </a:extLst>
              </p:cNvPr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3706" y="2076901"/>
                <a:ext cx="5248194" cy="4923323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EDC108D1-4F2E-4CC1-9914-3DE89618028A}"/>
                  </a:ext>
                </a:extLst>
              </p:cNvPr>
              <p:cNvSpPr txBox="1"/>
              <p:nvPr/>
            </p:nvSpPr>
            <p:spPr>
              <a:xfrm>
                <a:off x="5244098" y="1821793"/>
                <a:ext cx="19330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/>
                  <a:t>Light:Dark</a:t>
                </a:r>
                <a:r>
                  <a:rPr lang="en-US" b="1" dirty="0"/>
                  <a:t> periods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BCA2BDE9-08F7-42A1-BF56-74A4EC5DD8A9}"/>
                </a:ext>
              </a:extLst>
            </p:cNvPr>
            <p:cNvSpPr txBox="1"/>
            <p:nvPr/>
          </p:nvSpPr>
          <p:spPr>
            <a:xfrm>
              <a:off x="5635375" y="5401189"/>
              <a:ext cx="24629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Deplet</a:t>
              </a:r>
              <a:r>
                <a:rPr lang="en-US" dirty="0"/>
                <a:t> biopolymer pool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F2FC55C1-5D81-4D9D-AA40-43248A8ADBA5}"/>
                </a:ext>
              </a:extLst>
            </p:cNvPr>
            <p:cNvSpPr txBox="1"/>
            <p:nvPr/>
          </p:nvSpPr>
          <p:spPr>
            <a:xfrm>
              <a:off x="6322031" y="3837804"/>
              <a:ext cx="22605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Build biopolymer pool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737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9320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Examination of metabolite exchange in the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cyanosphere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using exometabolomics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6" y="2506062"/>
            <a:ext cx="3514956" cy="16723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37745" b="50599"/>
          <a:stretch/>
        </p:blipFill>
        <p:spPr>
          <a:xfrm>
            <a:off x="5088063" y="2347451"/>
            <a:ext cx="3275353" cy="15961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7268" y="1905655"/>
            <a:ext cx="3186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Measure released metabolites in minimal media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87968" y="1893053"/>
            <a:ext cx="3527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Measure metabolite uptake from complex media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407" y="4553047"/>
            <a:ext cx="4795981" cy="22695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32771" y="4216084"/>
            <a:ext cx="4990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Predictions of </a:t>
            </a:r>
            <a:r>
              <a:rPr lang="en-US" dirty="0" err="1"/>
              <a:t>crossfeeding</a:t>
            </a:r>
            <a:r>
              <a:rPr lang="en-US" dirty="0"/>
              <a:t> &amp; resource competition</a:t>
            </a: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6725739" y="4336800"/>
            <a:ext cx="517981" cy="478830"/>
          </a:xfrm>
          <a:prstGeom prst="straightConnector1">
            <a:avLst/>
          </a:prstGeom>
          <a:ln w="47625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>
            <a:off x="1910291" y="4312940"/>
            <a:ext cx="619851" cy="475595"/>
          </a:xfrm>
          <a:prstGeom prst="straightConnector1">
            <a:avLst/>
          </a:prstGeom>
          <a:ln w="47625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asted-image.png"/>
          <p:cNvPicPr>
            <a:picLocks noChangeAspect="1"/>
          </p:cNvPicPr>
          <p:nvPr/>
        </p:nvPicPr>
        <p:blipFill>
          <a:blip r:embed="rId5">
            <a:extLst/>
          </a:blip>
          <a:srcRect l="17159" r="11604"/>
          <a:stretch>
            <a:fillRect/>
          </a:stretch>
        </p:blipFill>
        <p:spPr>
          <a:xfrm>
            <a:off x="3654955" y="965403"/>
            <a:ext cx="1340237" cy="1560404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cxnSp>
        <p:nvCxnSpPr>
          <p:cNvPr id="16" name="Straight Arrow Connector 15"/>
          <p:cNvCxnSpPr>
            <a:cxnSpLocks/>
          </p:cNvCxnSpPr>
          <p:nvPr/>
        </p:nvCxnSpPr>
        <p:spPr>
          <a:xfrm flipH="1">
            <a:off x="3034468" y="1273212"/>
            <a:ext cx="517981" cy="478830"/>
          </a:xfrm>
          <a:prstGeom prst="straightConnector1">
            <a:avLst/>
          </a:prstGeom>
          <a:ln w="47625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5066578" y="1179068"/>
            <a:ext cx="414032" cy="566537"/>
          </a:xfrm>
          <a:prstGeom prst="straightConnector1">
            <a:avLst/>
          </a:prstGeom>
          <a:ln w="47625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83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881063" y="12700"/>
            <a:ext cx="7805737" cy="1143000"/>
          </a:xfrm>
        </p:spPr>
        <p:txBody>
          <a:bodyPr/>
          <a:lstStyle/>
          <a:p>
            <a:pPr algn="ctr"/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Microcoleus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releases a large fraction of it’s ‘metabolome’</a:t>
            </a:r>
          </a:p>
        </p:txBody>
      </p:sp>
      <p:pic>
        <p:nvPicPr>
          <p:cNvPr id="7373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40"/>
          <a:stretch>
            <a:fillRect/>
          </a:stretch>
        </p:blipFill>
        <p:spPr bwMode="auto">
          <a:xfrm>
            <a:off x="3328988" y="2901950"/>
            <a:ext cx="5749925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70500" y="4089400"/>
            <a:ext cx="18684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err="1">
                <a:solidFill>
                  <a:prstClr val="black"/>
                </a:solidFill>
                <a:latin typeface="Calibri"/>
              </a:rPr>
              <a:t>endometabolome</a:t>
            </a:r>
            <a:endParaRPr lang="en-US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3375" y="4794250"/>
            <a:ext cx="17256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err="1">
                <a:solidFill>
                  <a:prstClr val="black"/>
                </a:solidFill>
                <a:latin typeface="Calibri"/>
              </a:rPr>
              <a:t>exometabolome</a:t>
            </a:r>
            <a:endParaRPr lang="en-US" kern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373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43"/>
          <a:stretch>
            <a:fillRect/>
          </a:stretch>
        </p:blipFill>
        <p:spPr bwMode="auto">
          <a:xfrm>
            <a:off x="698500" y="2259013"/>
            <a:ext cx="23526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95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1103313" y="-33338"/>
            <a:ext cx="6362700" cy="1143001"/>
          </a:xfrm>
        </p:spPr>
        <p:txBody>
          <a:bodyPr/>
          <a:lstStyle/>
          <a:p>
            <a:pPr algn="ctr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Biocrust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exometabolite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webs of microbes</a:t>
            </a:r>
          </a:p>
        </p:txBody>
      </p:sp>
      <p:pic>
        <p:nvPicPr>
          <p:cNvPr id="7270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6413"/>
            <a:ext cx="91440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538" y="5106988"/>
            <a:ext cx="4048125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prstClr val="black"/>
                </a:solidFill>
                <a:latin typeface="Calibri"/>
              </a:rPr>
              <a:t>They all eat everything: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>
                <a:solidFill>
                  <a:prstClr val="black"/>
                </a:solidFill>
                <a:latin typeface="Calibri"/>
              </a:rPr>
              <a:t>Metabolites do not support diversity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78325" y="5106988"/>
            <a:ext cx="4348163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prstClr val="black"/>
                </a:solidFill>
                <a:latin typeface="Calibri"/>
              </a:rPr>
              <a:t>They target specific metabolites: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err="1">
                <a:solidFill>
                  <a:prstClr val="black"/>
                </a:solidFill>
                <a:latin typeface="Calibri"/>
              </a:rPr>
              <a:t>Exometabolite</a:t>
            </a:r>
            <a:r>
              <a:rPr lang="en-US" sz="2400" kern="0" dirty="0">
                <a:solidFill>
                  <a:prstClr val="black"/>
                </a:solidFill>
                <a:latin typeface="Calibri"/>
              </a:rPr>
              <a:t> niche partitioning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03988"/>
            <a:ext cx="73437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prstClr val="black"/>
                </a:solidFill>
                <a:latin typeface="Calibri"/>
              </a:rPr>
              <a:t>Baran et al  </a:t>
            </a:r>
            <a:r>
              <a:rPr lang="en-US" sz="2000" i="1" kern="0" dirty="0">
                <a:solidFill>
                  <a:prstClr val="black"/>
                </a:solidFill>
                <a:latin typeface="Calibri"/>
              </a:rPr>
              <a:t>Nature Communications </a:t>
            </a:r>
            <a:r>
              <a:rPr lang="en-US" sz="2000" kern="0" dirty="0">
                <a:solidFill>
                  <a:prstClr val="black"/>
                </a:solidFill>
                <a:latin typeface="Calibri"/>
              </a:rPr>
              <a:t>2015 </a:t>
            </a:r>
            <a:r>
              <a:rPr lang="en-US" sz="2000" dirty="0">
                <a:latin typeface="+mn-lt"/>
              </a:rPr>
              <a:t>DOI:10.1038/ncomms9289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2711" name="Group 7"/>
          <p:cNvGrpSpPr>
            <a:grpSpLocks/>
          </p:cNvGrpSpPr>
          <p:nvPr/>
        </p:nvGrpSpPr>
        <p:grpSpPr bwMode="auto">
          <a:xfrm>
            <a:off x="7531100" y="115888"/>
            <a:ext cx="1503363" cy="2181225"/>
            <a:chOff x="7531634" y="116632"/>
            <a:chExt cx="1502784" cy="2180221"/>
          </a:xfrm>
        </p:grpSpPr>
        <p:pic>
          <p:nvPicPr>
            <p:cNvPr id="72712" name="Picture 2" descr="NorthenLa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116632"/>
              <a:ext cx="1435863" cy="184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531634" y="1927135"/>
              <a:ext cx="1502784" cy="3697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+mn-lt"/>
                </a:rPr>
                <a:t>Richard</a:t>
              </a:r>
              <a:r>
                <a:rPr lang="en-US" kern="0" dirty="0">
                  <a:solidFill>
                    <a:sysClr val="windowText" lastClr="000000"/>
                  </a:solidFill>
                  <a:latin typeface="+mn-lt"/>
                </a:rPr>
                <a:t> </a:t>
              </a:r>
              <a:r>
                <a:rPr lang="en-US" b="1" kern="0" dirty="0">
                  <a:solidFill>
                    <a:sysClr val="windowText" lastClr="000000"/>
                  </a:solidFill>
                  <a:latin typeface="+mn-lt"/>
                </a:rPr>
                <a:t>Baran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34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630238" y="23813"/>
            <a:ext cx="8229600" cy="1143000"/>
          </a:xfrm>
        </p:spPr>
        <p:txBody>
          <a:bodyPr/>
          <a:lstStyle/>
          <a:p>
            <a:pPr algn="ctr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Made isolates to investigate utilization by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cyanosphere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heterotrophs</a:t>
            </a:r>
          </a:p>
        </p:txBody>
      </p:sp>
      <p:pic>
        <p:nvPicPr>
          <p:cNvPr id="74757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5" r="37746" b="50102"/>
          <a:stretch>
            <a:fillRect/>
          </a:stretch>
        </p:blipFill>
        <p:spPr bwMode="auto">
          <a:xfrm>
            <a:off x="9471025" y="3298825"/>
            <a:ext cx="2435225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2" r="49048"/>
          <a:stretch>
            <a:fillRect/>
          </a:stretch>
        </p:blipFill>
        <p:spPr bwMode="auto">
          <a:xfrm>
            <a:off x="6556375" y="1178833"/>
            <a:ext cx="2587625" cy="317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asted-image.png"/>
          <p:cNvPicPr>
            <a:picLocks noChangeAspect="1"/>
          </p:cNvPicPr>
          <p:nvPr/>
        </p:nvPicPr>
        <p:blipFill>
          <a:blip r:embed="rId4">
            <a:extLst/>
          </a:blip>
          <a:srcRect l="17159" r="11604"/>
          <a:stretch>
            <a:fillRect/>
          </a:stretch>
        </p:blipFill>
        <p:spPr>
          <a:xfrm rot="5400000">
            <a:off x="2574925" y="1279525"/>
            <a:ext cx="1990725" cy="2317750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935787" y="5295769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 Rocha et al Frontiers in Microbiology (2015)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1D1C5A1-0442-4D61-8373-A9CD1F2CD5B9}"/>
              </a:ext>
            </a:extLst>
          </p:cNvPr>
          <p:cNvGrpSpPr/>
          <p:nvPr/>
        </p:nvGrpSpPr>
        <p:grpSpPr>
          <a:xfrm>
            <a:off x="442913" y="3597275"/>
            <a:ext cx="6254750" cy="3368675"/>
            <a:chOff x="442913" y="3597275"/>
            <a:chExt cx="6254750" cy="336867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537"/>
            <a:stretch>
              <a:fillRect/>
            </a:stretch>
          </p:blipFill>
          <p:spPr bwMode="auto">
            <a:xfrm>
              <a:off x="442913" y="3597275"/>
              <a:ext cx="6254750" cy="336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xmlns="" id="{A2533A08-0C8D-40FB-8C79-3E64CADED1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98802" y="4130749"/>
              <a:ext cx="740091" cy="391085"/>
            </a:xfrm>
            <a:prstGeom prst="straightConnector1">
              <a:avLst/>
            </a:prstGeom>
            <a:ln w="47625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9E92FBFE-8652-4196-BCC8-32C9BA5D4D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0444" y="5002619"/>
              <a:ext cx="490226" cy="130588"/>
            </a:xfrm>
            <a:prstGeom prst="straightConnector1">
              <a:avLst/>
            </a:prstGeom>
            <a:ln w="47625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019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4684" y="-189362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DOE Joint Genome Institute </a:t>
            </a:r>
          </a:p>
        </p:txBody>
      </p:sp>
      <p:pic>
        <p:nvPicPr>
          <p:cNvPr id="8" name="Content Placeholder 7" descr="2017_1_JGI_Group_Photo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6237" y="1391695"/>
            <a:ext cx="6642316" cy="46828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296237" y="6074497"/>
            <a:ext cx="6159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13531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Metabolomics is now freely available through JGI user programs</a:t>
            </a:r>
          </a:p>
        </p:txBody>
      </p:sp>
    </p:spTree>
    <p:extLst>
      <p:ext uri="{BB962C8B-B14F-4D97-AF65-F5344CB8AC3E}">
        <p14:creationId xmlns:p14="http://schemas.microsoft.com/office/powerpoint/2010/main" val="399731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7F993F16-E68B-4215-BF64-F3A7584946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988" r="57317" b="988"/>
          <a:stretch/>
        </p:blipFill>
        <p:spPr>
          <a:xfrm>
            <a:off x="767077" y="2807764"/>
            <a:ext cx="2273814" cy="23887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Experimental Approach: Exometabolomics to determine isolate metabolite uptake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9616" r="16292"/>
          <a:stretch/>
        </p:blipFill>
        <p:spPr>
          <a:xfrm>
            <a:off x="3454399" y="2606804"/>
            <a:ext cx="2844801" cy="22091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2845" y="5388996"/>
            <a:ext cx="818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3200" y="5388996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final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252445" y="2451100"/>
            <a:ext cx="3226632" cy="970284"/>
            <a:chOff x="4267200" y="2451100"/>
            <a:chExt cx="3226632" cy="970284"/>
          </a:xfrm>
        </p:grpSpPr>
        <p:sp>
          <p:nvSpPr>
            <p:cNvPr id="11" name="TextBox 10"/>
            <p:cNvSpPr txBox="1"/>
            <p:nvPr/>
          </p:nvSpPr>
          <p:spPr>
            <a:xfrm>
              <a:off x="4585532" y="2775053"/>
              <a:ext cx="2908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Use LC/MS to measure the changes in metabolites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4267200" y="2451100"/>
              <a:ext cx="698500" cy="5969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B23BFED-899B-46C8-8ADF-4895DBE99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873" y="899854"/>
            <a:ext cx="1875199" cy="1875199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6550CED2-7EA3-4E44-BEA6-B38EE988473F}"/>
              </a:ext>
            </a:extLst>
          </p:cNvPr>
          <p:cNvCxnSpPr/>
          <p:nvPr/>
        </p:nvCxnSpPr>
        <p:spPr>
          <a:xfrm>
            <a:off x="5837033" y="2451100"/>
            <a:ext cx="739322" cy="596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844827A-87B8-4178-8436-06DFEA8D2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60" t="34349" r="15818" b="22693"/>
          <a:stretch/>
        </p:blipFill>
        <p:spPr>
          <a:xfrm>
            <a:off x="6761558" y="3634084"/>
            <a:ext cx="1061084" cy="883921"/>
          </a:xfrm>
          <a:prstGeom prst="rect">
            <a:avLst/>
          </a:prstGeom>
        </p:spPr>
      </p:pic>
      <p:pic>
        <p:nvPicPr>
          <p:cNvPr id="3074" name="Picture 2" descr="Image result for sees valentine candy">
            <a:extLst>
              <a:ext uri="{FF2B5EF4-FFF2-40B4-BE49-F238E27FC236}">
                <a16:creationId xmlns:a16="http://schemas.microsoft.com/office/drawing/2014/main" xmlns="" id="{308D4F5A-8AC6-42E2-9452-ABCBDEF7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68" y="243523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Image result for sees valentine candy">
            <a:extLst>
              <a:ext uri="{FF2B5EF4-FFF2-40B4-BE49-F238E27FC236}">
                <a16:creationId xmlns:a16="http://schemas.microsoft.com/office/drawing/2014/main" xmlns="" id="{A441F8D3-ECAD-4172-927C-5EBBFE8C1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1" t="44409" r="27801" b="45745"/>
          <a:stretch/>
        </p:blipFill>
        <p:spPr bwMode="auto">
          <a:xfrm>
            <a:off x="6817941" y="3661914"/>
            <a:ext cx="1316334" cy="82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upid">
            <a:extLst>
              <a:ext uri="{FF2B5EF4-FFF2-40B4-BE49-F238E27FC236}">
                <a16:creationId xmlns:a16="http://schemas.microsoft.com/office/drawing/2014/main" xmlns="" id="{A9396BC6-741D-45C9-8A55-7734FEBED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59" y="4086738"/>
            <a:ext cx="1965290" cy="164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21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63" y="211138"/>
            <a:ext cx="1441450" cy="665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5779" name="Group 2"/>
          <p:cNvGrpSpPr>
            <a:grpSpLocks/>
          </p:cNvGrpSpPr>
          <p:nvPr/>
        </p:nvGrpSpPr>
        <p:grpSpPr bwMode="auto">
          <a:xfrm>
            <a:off x="0" y="307975"/>
            <a:ext cx="8913813" cy="3328988"/>
            <a:chOff x="-75442" y="142671"/>
            <a:chExt cx="8913346" cy="3329231"/>
          </a:xfrm>
        </p:grpSpPr>
        <p:pic>
          <p:nvPicPr>
            <p:cNvPr id="7578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"/>
            <a:stretch>
              <a:fillRect/>
            </a:stretch>
          </p:blipFill>
          <p:spPr bwMode="auto">
            <a:xfrm>
              <a:off x="238916" y="1466633"/>
              <a:ext cx="6633034" cy="1957699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 flipV="1">
              <a:off x="238867" y="142671"/>
              <a:ext cx="7167187" cy="1309784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6872682" y="156960"/>
              <a:ext cx="1965222" cy="1309783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6872682" y="274444"/>
              <a:ext cx="1965222" cy="319745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38867" y="2358983"/>
              <a:ext cx="2320803" cy="92399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Calibri"/>
                </a:rPr>
                <a:t>Isolate </a:t>
              </a:r>
              <a:r>
                <a:rPr lang="en-US" b="1" kern="0" dirty="0" err="1">
                  <a:solidFill>
                    <a:prstClr val="black"/>
                  </a:solidFill>
                  <a:latin typeface="Calibri"/>
                </a:rPr>
                <a:t>exometabolite</a:t>
              </a:r>
              <a:r>
                <a:rPr lang="en-US" b="1" kern="0" dirty="0">
                  <a:solidFill>
                    <a:prstClr val="black"/>
                  </a:solidFill>
                  <a:latin typeface="Calibri"/>
                </a:rPr>
                <a:t> analysis on rich media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Calibri"/>
                </a:rPr>
                <a:t>(Inputs)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69223" y="2392323"/>
              <a:ext cx="1557256" cy="6461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Calibri"/>
                </a:rPr>
                <a:t>Crust extract time series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72514" y="2198634"/>
              <a:ext cx="1717585" cy="92240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Calibri"/>
                </a:rPr>
                <a:t>Isolate in minimal media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Calibri"/>
                </a:rPr>
                <a:t>(Outputs)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61511" y="2030347"/>
              <a:ext cx="927051" cy="92399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Calibri"/>
                </a:rPr>
                <a:t>Isolate cell extract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-548575" y="2613024"/>
              <a:ext cx="1316134" cy="36986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prstClr val="black"/>
                  </a:solidFill>
                  <a:latin typeface="Calibri"/>
                </a:rPr>
                <a:t>Metabolites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426325" y="4792663"/>
            <a:ext cx="1717675" cy="160020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prstClr val="black"/>
                </a:solidFill>
                <a:latin typeface="Calibri"/>
              </a:rPr>
              <a:t>~500 Metabolites with varying degrees of annotation: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400" b="1" kern="0" dirty="0">
                <a:solidFill>
                  <a:prstClr val="black"/>
                </a:solidFill>
                <a:latin typeface="Calibri"/>
              </a:rPr>
              <a:t>Chemical formulas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400" b="1" kern="0" dirty="0">
                <a:solidFill>
                  <a:prstClr val="black"/>
                </a:solidFill>
                <a:latin typeface="Calibri"/>
              </a:rPr>
              <a:t>Partial IDs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400" b="1" kern="0" dirty="0">
                <a:solidFill>
                  <a:prstClr val="black"/>
                </a:solidFill>
                <a:latin typeface="Calibri"/>
              </a:rPr>
              <a:t>Complete IDs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7613" y="-77788"/>
            <a:ext cx="1382712" cy="3683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prstClr val="black"/>
                </a:solidFill>
                <a:latin typeface="Calibri"/>
              </a:rPr>
              <a:t>Experiments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6665119" y="3864769"/>
            <a:ext cx="133191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prstClr val="black"/>
                </a:solidFill>
                <a:latin typeface="Calibri"/>
              </a:rPr>
              <a:t>metabolites</a:t>
            </a:r>
          </a:p>
        </p:txBody>
      </p:sp>
      <p:pic>
        <p:nvPicPr>
          <p:cNvPr id="75783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95775"/>
            <a:ext cx="6948488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V="1">
            <a:off x="3725863" y="3797300"/>
            <a:ext cx="0" cy="4445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785" name="Title 1"/>
          <p:cNvSpPr txBox="1">
            <a:spLocks/>
          </p:cNvSpPr>
          <p:nvPr/>
        </p:nvSpPr>
        <p:spPr bwMode="auto">
          <a:xfrm>
            <a:off x="996592" y="235326"/>
            <a:ext cx="6737707" cy="57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Comparison of isolate use of almost 500 unique metabolites</a:t>
            </a:r>
          </a:p>
        </p:txBody>
      </p:sp>
    </p:spTree>
    <p:extLst>
      <p:ext uri="{BB962C8B-B14F-4D97-AF65-F5344CB8AC3E}">
        <p14:creationId xmlns:p14="http://schemas.microsoft.com/office/powerpoint/2010/main" val="225976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35"/>
          <a:stretch>
            <a:fillRect/>
          </a:stretch>
        </p:blipFill>
        <p:spPr bwMode="auto">
          <a:xfrm>
            <a:off x="257175" y="1389063"/>
            <a:ext cx="3717925" cy="381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4744" y="5314479"/>
            <a:ext cx="8201025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ysClr val="windowText" lastClr="000000"/>
                </a:solidFill>
              </a:rPr>
              <a:t>Decreasing </a:t>
            </a:r>
            <a:r>
              <a:rPr lang="en-US" sz="3200" b="1" kern="0">
                <a:solidFill>
                  <a:sysClr val="windowText" lastClr="000000"/>
                </a:solidFill>
              </a:rPr>
              <a:t>diversity should </a:t>
            </a:r>
            <a:r>
              <a:rPr lang="en-US" sz="3200" b="1" kern="0" dirty="0">
                <a:solidFill>
                  <a:sysClr val="windowText" lastClr="000000"/>
                </a:solidFill>
              </a:rPr>
              <a:t>increase soil carbon</a:t>
            </a:r>
            <a:endParaRPr lang="en-US" sz="3200" b="1" kern="0" dirty="0">
              <a:solidFill>
                <a:sysClr val="windowText" lastClr="000000"/>
              </a:solidFill>
              <a:latin typeface="+mn-lt"/>
            </a:endParaRPr>
          </a:p>
        </p:txBody>
      </p:sp>
      <p:grpSp>
        <p:nvGrpSpPr>
          <p:cNvPr id="76804" name="Group 2"/>
          <p:cNvGrpSpPr>
            <a:grpSpLocks/>
          </p:cNvGrpSpPr>
          <p:nvPr/>
        </p:nvGrpSpPr>
        <p:grpSpPr bwMode="auto">
          <a:xfrm>
            <a:off x="1390650" y="17463"/>
            <a:ext cx="7600950" cy="4940300"/>
            <a:chOff x="1391400" y="17909"/>
            <a:chExt cx="7600200" cy="4940032"/>
          </a:xfrm>
        </p:grpSpPr>
        <p:pic>
          <p:nvPicPr>
            <p:cNvPr id="76805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625" y="2044701"/>
              <a:ext cx="5169975" cy="2913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391400" y="17909"/>
              <a:ext cx="7379560" cy="15699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Surprisingly—Isolates show specialization for uptake of specific </a:t>
              </a:r>
              <a:r>
                <a:rPr lang="en-US" sz="3200" b="1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metabolites </a:t>
              </a:r>
              <a:endParaRPr lang="en-US" sz="32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0" y="6503988"/>
            <a:ext cx="73437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prstClr val="black"/>
                </a:solidFill>
                <a:latin typeface="Calibri"/>
              </a:rPr>
              <a:t>Baran et al  </a:t>
            </a:r>
            <a:r>
              <a:rPr lang="en-US" sz="2000" i="1" kern="0" dirty="0">
                <a:solidFill>
                  <a:prstClr val="black"/>
                </a:solidFill>
                <a:latin typeface="Calibri"/>
              </a:rPr>
              <a:t>Nature Communications </a:t>
            </a:r>
            <a:r>
              <a:rPr lang="en-US" sz="2000" kern="0" dirty="0">
                <a:solidFill>
                  <a:prstClr val="black"/>
                </a:solidFill>
                <a:latin typeface="Calibri"/>
              </a:rPr>
              <a:t>2015 </a:t>
            </a:r>
            <a:r>
              <a:rPr lang="en-US" sz="2000" dirty="0">
                <a:latin typeface="+mn-lt"/>
              </a:rPr>
              <a:t>DOI:10.1038/ncomms9289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792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6C840FB-0F72-4549-8897-6B01805C736F}"/>
              </a:ext>
            </a:extLst>
          </p:cNvPr>
          <p:cNvSpPr txBox="1"/>
          <p:nvPr/>
        </p:nvSpPr>
        <p:spPr>
          <a:xfrm>
            <a:off x="874205" y="1683096"/>
            <a:ext cx="76719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This suggests that we can 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classify biocrust microbes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based on their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exometabolomes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predict ensemble activities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design microbiomes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that accumulate 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specific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metabolites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81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4A69964-EF6B-49F5-A805-04F117E5C6F4}"/>
              </a:ext>
            </a:extLst>
          </p:cNvPr>
          <p:cNvSpPr txBox="1"/>
          <p:nvPr/>
        </p:nvSpPr>
        <p:spPr>
          <a:xfrm>
            <a:off x="765424" y="0"/>
            <a:ext cx="81747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exometabolite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profiles link microbe and metabolite abundance </a:t>
            </a:r>
            <a:r>
              <a:rPr lang="en-US" alt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in situ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kern="0" dirty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6F2E323-921F-4B3A-9BCE-9FDEC5514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250" y="1741469"/>
            <a:ext cx="7277009" cy="3961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CA7CBCB-06D3-46A0-88C9-82283525A7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4" y="5332742"/>
            <a:ext cx="2131015" cy="159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6B179DB4-8095-47C9-A807-A06935E05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6234" y="4686411"/>
            <a:ext cx="16284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 dirty="0"/>
              <a:t>Laboratory Wetting Event</a:t>
            </a:r>
          </a:p>
        </p:txBody>
      </p:sp>
    </p:spTree>
    <p:extLst>
      <p:ext uri="{BB962C8B-B14F-4D97-AF65-F5344CB8AC3E}">
        <p14:creationId xmlns:p14="http://schemas.microsoft.com/office/powerpoint/2010/main" val="366814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6"/>
          <a:stretch>
            <a:fillRect/>
          </a:stretch>
        </p:blipFill>
        <p:spPr bwMode="auto">
          <a:xfrm>
            <a:off x="-2819400" y="1703388"/>
            <a:ext cx="1708150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24" name="Shape 224"/>
          <p:cNvSpPr/>
          <p:nvPr/>
        </p:nvSpPr>
        <p:spPr>
          <a:xfrm flipH="1">
            <a:off x="-2525713" y="41275"/>
            <a:ext cx="1743075" cy="365125"/>
          </a:xfrm>
          <a:prstGeom prst="rect">
            <a:avLst/>
          </a:prstGeom>
          <a:ln w="12700">
            <a:miter lim="400000"/>
          </a:ln>
          <a:extLst/>
        </p:spPr>
        <p:txBody>
          <a:bodyPr lIns="35719" tIns="35719" rIns="35719" bIns="35719" anchor="ctr">
            <a:spAutoFit/>
          </a:bodyPr>
          <a:lstStyle>
            <a:lvl1pPr algn="l">
              <a:spcBef>
                <a:spcPts val="4200"/>
              </a:spcBef>
              <a:defRPr sz="2700" b="1" u="sng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sz="1898"/>
              <a:t>Phyla</a:t>
            </a:r>
          </a:p>
        </p:txBody>
      </p:sp>
      <p:sp>
        <p:nvSpPr>
          <p:cNvPr id="80900" name="Shape 225"/>
          <p:cNvSpPr>
            <a:spLocks noGrp="1"/>
          </p:cNvSpPr>
          <p:nvPr>
            <p:ph type="title"/>
          </p:nvPr>
        </p:nvSpPr>
        <p:spPr>
          <a:xfrm>
            <a:off x="631825" y="-112338"/>
            <a:ext cx="7998467" cy="989013"/>
          </a:xfrm>
        </p:spPr>
        <p:txBody>
          <a:bodyPr/>
          <a:lstStyle/>
          <a:p>
            <a:pPr algn="ctr"/>
            <a:r>
              <a:rPr lang="en-US" altLang="en-US" sz="2800" b="1" dirty="0"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Very fortunate to have isolated close phylotypes of dominate biocrust microbes</a:t>
            </a:r>
          </a:p>
        </p:txBody>
      </p:sp>
      <p:pic>
        <p:nvPicPr>
          <p:cNvPr id="80901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009650"/>
            <a:ext cx="4068763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2" name="TextBox 34"/>
          <p:cNvSpPr txBox="1">
            <a:spLocks noChangeArrowheads="1"/>
          </p:cNvSpPr>
          <p:nvPr/>
        </p:nvSpPr>
        <p:spPr bwMode="auto">
          <a:xfrm>
            <a:off x="360363" y="889000"/>
            <a:ext cx="3660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/>
              <a:t>Increase in Firmicutes during wet-up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306513" y="2365375"/>
            <a:ext cx="1763712" cy="793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0904" name="TextBox 7"/>
          <p:cNvSpPr txBox="1">
            <a:spLocks noChangeArrowheads="1"/>
          </p:cNvSpPr>
          <p:nvPr/>
        </p:nvSpPr>
        <p:spPr bwMode="auto">
          <a:xfrm>
            <a:off x="1778000" y="1849438"/>
            <a:ext cx="817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/>
              <a:t>Time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733675" y="2517775"/>
            <a:ext cx="3600450" cy="4497388"/>
            <a:chOff x="2733175" y="2517158"/>
            <a:chExt cx="3600750" cy="4497554"/>
          </a:xfrm>
        </p:grpSpPr>
        <p:cxnSp>
          <p:nvCxnSpPr>
            <p:cNvPr id="42" name="Straight Arrow Connector 41"/>
            <p:cNvCxnSpPr/>
            <p:nvPr/>
          </p:nvCxnSpPr>
          <p:spPr>
            <a:xfrm>
              <a:off x="2733175" y="2517158"/>
              <a:ext cx="571548" cy="17304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pic>
          <p:nvPicPr>
            <p:cNvPr id="8091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75"/>
            <a:stretch>
              <a:fillRect/>
            </a:stretch>
          </p:blipFill>
          <p:spPr bwMode="auto">
            <a:xfrm>
              <a:off x="2829344" y="4372870"/>
              <a:ext cx="3142685" cy="2641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920" name="TextBox 30"/>
            <p:cNvSpPr txBox="1">
              <a:spLocks noChangeArrowheads="1"/>
            </p:cNvSpPr>
            <p:nvPr/>
          </p:nvSpPr>
          <p:spPr bwMode="auto">
            <a:xfrm>
              <a:off x="3324772" y="4157263"/>
              <a:ext cx="300915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i="1"/>
                <a:t>Bacillus 1- </a:t>
              </a:r>
              <a:r>
                <a:rPr lang="en-US" altLang="en-US"/>
                <a:t>mid responder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4450" y="2386013"/>
            <a:ext cx="3333897" cy="4313237"/>
            <a:chOff x="44235" y="2385994"/>
            <a:chExt cx="3334640" cy="4312572"/>
          </a:xfrm>
        </p:grpSpPr>
        <p:pic>
          <p:nvPicPr>
            <p:cNvPr id="80915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77" b="7964"/>
            <a:stretch>
              <a:fillRect/>
            </a:stretch>
          </p:blipFill>
          <p:spPr bwMode="auto">
            <a:xfrm>
              <a:off x="44235" y="4372870"/>
              <a:ext cx="3156653" cy="2325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916" name="TextBox 29"/>
            <p:cNvSpPr txBox="1">
              <a:spLocks noChangeArrowheads="1"/>
            </p:cNvSpPr>
            <p:nvPr/>
          </p:nvSpPr>
          <p:spPr bwMode="auto">
            <a:xfrm>
              <a:off x="465097" y="4137406"/>
              <a:ext cx="2913778" cy="36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i="1" dirty="0" err="1"/>
                <a:t>Microcoleus</a:t>
              </a:r>
              <a:r>
                <a:rPr lang="en-US" altLang="en-US" dirty="0"/>
                <a:t>- early responder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>
              <a:off x="552348" y="2385994"/>
              <a:ext cx="85744" cy="209835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4703763" y="889000"/>
            <a:ext cx="5089525" cy="2659063"/>
            <a:chOff x="4704459" y="888406"/>
            <a:chExt cx="5088536" cy="2660165"/>
          </a:xfrm>
        </p:grpSpPr>
        <p:pic>
          <p:nvPicPr>
            <p:cNvPr id="80912" name="Picture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459" y="1485746"/>
              <a:ext cx="3660788" cy="2062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913" name="TextBox 4"/>
            <p:cNvSpPr txBox="1">
              <a:spLocks noChangeArrowheads="1"/>
            </p:cNvSpPr>
            <p:nvPr/>
          </p:nvSpPr>
          <p:spPr bwMode="auto">
            <a:xfrm>
              <a:off x="4704459" y="888406"/>
              <a:ext cx="50885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Exometabolomics niche partitioning results</a:t>
              </a:r>
            </a:p>
          </p:txBody>
        </p:sp>
        <p:pic>
          <p:nvPicPr>
            <p:cNvPr id="80914" name="Picture 3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987" y="1482343"/>
              <a:ext cx="1126774" cy="66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3390900" y="2487613"/>
            <a:ext cx="5775325" cy="4530725"/>
            <a:chOff x="3390168" y="2488375"/>
            <a:chExt cx="5776000" cy="4530343"/>
          </a:xfrm>
        </p:grpSpPr>
        <p:cxnSp>
          <p:nvCxnSpPr>
            <p:cNvPr id="37" name="Straight Arrow Connector 36"/>
            <p:cNvCxnSpPr/>
            <p:nvPr/>
          </p:nvCxnSpPr>
          <p:spPr>
            <a:xfrm>
              <a:off x="3390168" y="2488375"/>
              <a:ext cx="2738758" cy="151117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pic>
          <p:nvPicPr>
            <p:cNvPr id="80910" name="Picture 3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14"/>
            <a:stretch>
              <a:fillRect/>
            </a:stretch>
          </p:blipFill>
          <p:spPr bwMode="auto">
            <a:xfrm>
              <a:off x="5888213" y="4372870"/>
              <a:ext cx="3277955" cy="2645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911" name="TextBox 39"/>
            <p:cNvSpPr txBox="1">
              <a:spLocks noChangeArrowheads="1"/>
            </p:cNvSpPr>
            <p:nvPr/>
          </p:nvSpPr>
          <p:spPr bwMode="auto">
            <a:xfrm>
              <a:off x="6121463" y="4178417"/>
              <a:ext cx="301512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i="1"/>
                <a:t>Bacillus 2- </a:t>
              </a:r>
              <a:r>
                <a:rPr lang="en-US" altLang="en-US"/>
                <a:t>late responder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667000" y="6488668"/>
            <a:ext cx="2731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Karaoz</a:t>
            </a:r>
            <a:r>
              <a:rPr lang="en-US" dirty="0" smtClean="0"/>
              <a:t> et al </a:t>
            </a:r>
            <a:r>
              <a:rPr lang="en-US" dirty="0" err="1" smtClean="0"/>
              <a:t>mBio</a:t>
            </a:r>
            <a:r>
              <a:rPr lang="en-US" dirty="0" smtClean="0"/>
              <a:t> (in press)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7347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xfrm>
            <a:off x="1252746" y="-98717"/>
            <a:ext cx="7913647" cy="1122811"/>
          </a:xfrm>
          <a:prstGeom prst="rect">
            <a:avLst/>
          </a:prstGeom>
        </p:spPr>
        <p:txBody>
          <a:bodyPr>
            <a:normAutofit/>
          </a:bodyPr>
          <a:lstStyle>
            <a:lvl1pPr defTabSz="251206">
              <a:defRPr sz="344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3200" b="1" dirty="0">
                <a:solidFill>
                  <a:schemeClr val="tx1"/>
                </a:solidFill>
                <a:latin typeface="Arial"/>
                <a:cs typeface="Arial"/>
              </a:rPr>
              <a:t>Metabolite cycling observed </a:t>
            </a:r>
            <a:r>
              <a:rPr lang="en-US" sz="3200" b="1" dirty="0">
                <a:solidFill>
                  <a:schemeClr val="tx1"/>
                </a:solidFill>
                <a:latin typeface="Arial"/>
                <a:cs typeface="Arial"/>
              </a:rPr>
              <a:t>across wetup and successional</a:t>
            </a:r>
            <a:endParaRPr sz="32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95" name="Shape 195"/>
          <p:cNvSpPr/>
          <p:nvPr/>
        </p:nvSpPr>
        <p:spPr>
          <a:xfrm>
            <a:off x="779059" y="4908313"/>
            <a:ext cx="666850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300"/>
            </a:lvl1pPr>
          </a:lstStyle>
          <a:p>
            <a:r>
              <a:rPr sz="1406">
                <a:latin typeface="Arial"/>
                <a:cs typeface="Arial"/>
              </a:rPr>
              <a:t>peptide</a:t>
            </a:r>
          </a:p>
        </p:txBody>
      </p:sp>
      <p:sp>
        <p:nvSpPr>
          <p:cNvPr id="196" name="Shape 196"/>
          <p:cNvSpPr/>
          <p:nvPr/>
        </p:nvSpPr>
        <p:spPr>
          <a:xfrm>
            <a:off x="779060" y="4659377"/>
            <a:ext cx="644408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300"/>
            </a:lvl1pPr>
          </a:lstStyle>
          <a:p>
            <a:r>
              <a:rPr sz="1406">
                <a:latin typeface="Arial"/>
                <a:cs typeface="Arial"/>
              </a:rPr>
              <a:t>vitamin</a:t>
            </a:r>
          </a:p>
        </p:txBody>
      </p:sp>
      <p:sp>
        <p:nvSpPr>
          <p:cNvPr id="197" name="Shape 197"/>
          <p:cNvSpPr/>
          <p:nvPr/>
        </p:nvSpPr>
        <p:spPr>
          <a:xfrm>
            <a:off x="779059" y="5406186"/>
            <a:ext cx="484108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300"/>
            </a:lvl1pPr>
          </a:lstStyle>
          <a:p>
            <a:r>
              <a:rPr sz="1406">
                <a:latin typeface="Arial"/>
                <a:cs typeface="Arial"/>
              </a:rPr>
              <a:t>other</a:t>
            </a:r>
          </a:p>
        </p:txBody>
      </p:sp>
      <p:sp>
        <p:nvSpPr>
          <p:cNvPr id="198" name="Shape 198"/>
          <p:cNvSpPr/>
          <p:nvPr/>
        </p:nvSpPr>
        <p:spPr>
          <a:xfrm>
            <a:off x="779059" y="3912569"/>
            <a:ext cx="575479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300"/>
            </a:lvl1pPr>
          </a:lstStyle>
          <a:p>
            <a:r>
              <a:rPr sz="1406" dirty="0">
                <a:latin typeface="Arial"/>
                <a:cs typeface="Arial"/>
              </a:rPr>
              <a:t>purine</a:t>
            </a:r>
          </a:p>
        </p:txBody>
      </p:sp>
      <p:sp>
        <p:nvSpPr>
          <p:cNvPr id="199" name="Shape 199"/>
          <p:cNvSpPr/>
          <p:nvPr/>
        </p:nvSpPr>
        <p:spPr>
          <a:xfrm>
            <a:off x="779059" y="4161505"/>
            <a:ext cx="1126912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300"/>
            </a:lvl1pPr>
          </a:lstStyle>
          <a:p>
            <a:r>
              <a:rPr sz="1406">
                <a:latin typeface="Arial"/>
                <a:cs typeface="Arial"/>
              </a:rPr>
              <a:t>carbohydrate</a:t>
            </a:r>
          </a:p>
        </p:txBody>
      </p:sp>
      <p:sp>
        <p:nvSpPr>
          <p:cNvPr id="200" name="Shape 200"/>
          <p:cNvSpPr/>
          <p:nvPr/>
        </p:nvSpPr>
        <p:spPr>
          <a:xfrm>
            <a:off x="779059" y="5655122"/>
            <a:ext cx="947375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300"/>
            </a:lvl1pPr>
          </a:lstStyle>
          <a:p>
            <a:r>
              <a:rPr sz="1406">
                <a:latin typeface="Arial"/>
                <a:cs typeface="Arial"/>
              </a:rPr>
              <a:t>amino acid</a:t>
            </a:r>
          </a:p>
        </p:txBody>
      </p:sp>
      <p:sp>
        <p:nvSpPr>
          <p:cNvPr id="201" name="Shape 201"/>
          <p:cNvSpPr/>
          <p:nvPr/>
        </p:nvSpPr>
        <p:spPr>
          <a:xfrm>
            <a:off x="779059" y="5904057"/>
            <a:ext cx="1046761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300"/>
            </a:lvl1pPr>
          </a:lstStyle>
          <a:p>
            <a:r>
              <a:rPr sz="1406">
                <a:latin typeface="Arial"/>
                <a:cs typeface="Arial"/>
              </a:rPr>
              <a:t>organic acid</a:t>
            </a:r>
          </a:p>
        </p:txBody>
      </p:sp>
      <p:sp>
        <p:nvSpPr>
          <p:cNvPr id="202" name="Shape 202"/>
          <p:cNvSpPr/>
          <p:nvPr/>
        </p:nvSpPr>
        <p:spPr>
          <a:xfrm>
            <a:off x="779059" y="5157249"/>
            <a:ext cx="998671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300"/>
            </a:lvl1pPr>
          </a:lstStyle>
          <a:p>
            <a:r>
              <a:rPr sz="1406">
                <a:latin typeface="Arial"/>
                <a:cs typeface="Arial"/>
              </a:rPr>
              <a:t>nucleobase</a:t>
            </a:r>
          </a:p>
        </p:txBody>
      </p:sp>
      <p:sp>
        <p:nvSpPr>
          <p:cNvPr id="203" name="Shape 203"/>
          <p:cNvSpPr/>
          <p:nvPr/>
        </p:nvSpPr>
        <p:spPr>
          <a:xfrm>
            <a:off x="779059" y="4410441"/>
            <a:ext cx="793487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300"/>
            </a:lvl1pPr>
          </a:lstStyle>
          <a:p>
            <a:r>
              <a:rPr sz="1406">
                <a:latin typeface="Arial"/>
                <a:cs typeface="Arial"/>
              </a:rPr>
              <a:t>fatty acid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76479"/>
          <a:stretch/>
        </p:blipFill>
        <p:spPr>
          <a:xfrm>
            <a:off x="396847" y="3870678"/>
            <a:ext cx="382212" cy="2367684"/>
          </a:xfrm>
          <a:prstGeom prst="rect">
            <a:avLst/>
          </a:prstGeom>
        </p:spPr>
      </p:pic>
      <p:pic>
        <p:nvPicPr>
          <p:cNvPr id="59" name="Picture 58" descr="LBL+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8" y="0"/>
            <a:ext cx="739921" cy="6313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6434" y="604228"/>
            <a:ext cx="6614511" cy="6313118"/>
          </a:xfrm>
          <a:prstGeom prst="rect">
            <a:avLst/>
          </a:prstGeom>
        </p:spPr>
      </p:pic>
      <p:pic>
        <p:nvPicPr>
          <p:cNvPr id="15" name="raindrop.png">
            <a:extLst>
              <a:ext uri="{FF2B5EF4-FFF2-40B4-BE49-F238E27FC236}">
                <a16:creationId xmlns="" xmlns:a16="http://schemas.microsoft.com/office/drawing/2014/main" id="{7C3E5034-036B-4632-BAB4-21210D170C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34" y="6133671"/>
            <a:ext cx="341145" cy="34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817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160916_foodweb_exchanged_mets_B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743075"/>
            <a:ext cx="6176962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20" name="20160916_foodweb_exchanged_mets_B1_consum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1806575"/>
            <a:ext cx="5459413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21" name="20160916_foodweb_exchanged_mets_mv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498600"/>
            <a:ext cx="436880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82950" name="pasted-imag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r="92377" b="7565"/>
          <a:stretch>
            <a:fillRect/>
          </a:stretch>
        </p:blipFill>
        <p:spPr bwMode="auto">
          <a:xfrm>
            <a:off x="743064" y="4864100"/>
            <a:ext cx="434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24" name="Shape 124"/>
          <p:cNvSpPr/>
          <p:nvPr/>
        </p:nvSpPr>
        <p:spPr>
          <a:xfrm rot="16200000">
            <a:off x="51708" y="5458619"/>
            <a:ext cx="1087437" cy="212725"/>
          </a:xfrm>
          <a:prstGeom prst="rect">
            <a:avLst/>
          </a:prstGeom>
          <a:ln w="12700">
            <a:miter lim="400000"/>
          </a:ln>
          <a:extLst/>
        </p:spPr>
        <p:txBody>
          <a:bodyPr lIns="35719" tIns="35719" rIns="35719" bIns="35719" anchor="ctr">
            <a:spAutoFit/>
          </a:bodyPr>
          <a:lstStyle>
            <a:lvl1pPr>
              <a:defRPr sz="13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914">
                <a:latin typeface="+mn-lt"/>
              </a:rPr>
              <a:t>normalized RPKM</a:t>
            </a:r>
          </a:p>
        </p:txBody>
      </p:sp>
      <p:sp>
        <p:nvSpPr>
          <p:cNvPr id="125" name="Shape 125"/>
          <p:cNvSpPr/>
          <p:nvPr/>
        </p:nvSpPr>
        <p:spPr>
          <a:xfrm>
            <a:off x="4672127" y="6129338"/>
            <a:ext cx="1087437" cy="212725"/>
          </a:xfrm>
          <a:prstGeom prst="rect">
            <a:avLst/>
          </a:prstGeom>
          <a:ln w="12700">
            <a:miter lim="400000"/>
          </a:ln>
          <a:extLst/>
        </p:spPr>
        <p:txBody>
          <a:bodyPr lIns="35719" tIns="35719" rIns="35719" bIns="35719" anchor="ctr">
            <a:spAutoFit/>
          </a:bodyPr>
          <a:lstStyle>
            <a:lvl1pPr>
              <a:defRPr sz="13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914"/>
              <a:t>wetup timepoint</a:t>
            </a:r>
          </a:p>
        </p:txBody>
      </p:sp>
      <p:sp>
        <p:nvSpPr>
          <p:cNvPr id="126" name="Shape 126"/>
          <p:cNvSpPr/>
          <p:nvPr/>
        </p:nvSpPr>
        <p:spPr>
          <a:xfrm>
            <a:off x="1555864" y="6005513"/>
            <a:ext cx="214313" cy="212725"/>
          </a:xfrm>
          <a:prstGeom prst="rect">
            <a:avLst/>
          </a:prstGeom>
          <a:ln w="12700">
            <a:miter lim="400000"/>
          </a:ln>
          <a:extLst/>
        </p:spPr>
        <p:txBody>
          <a:bodyPr lIns="35719" tIns="35719" rIns="35719" bIns="35719" anchor="ctr">
            <a:spAutoFit/>
          </a:bodyPr>
          <a:lstStyle>
            <a:lvl1pPr>
              <a:defRPr sz="13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914">
                <a:latin typeface="+mn-lt"/>
              </a:rPr>
              <a:t>1</a:t>
            </a:r>
          </a:p>
        </p:txBody>
      </p:sp>
      <p:sp>
        <p:nvSpPr>
          <p:cNvPr id="127" name="Shape 127"/>
          <p:cNvSpPr/>
          <p:nvPr/>
        </p:nvSpPr>
        <p:spPr>
          <a:xfrm>
            <a:off x="3337039" y="6005513"/>
            <a:ext cx="214313" cy="212725"/>
          </a:xfrm>
          <a:prstGeom prst="rect">
            <a:avLst/>
          </a:prstGeom>
          <a:ln w="12700">
            <a:miter lim="400000"/>
          </a:ln>
          <a:extLst/>
        </p:spPr>
        <p:txBody>
          <a:bodyPr lIns="35719" tIns="35719" rIns="35719" bIns="35719" anchor="ctr">
            <a:spAutoFit/>
          </a:bodyPr>
          <a:lstStyle>
            <a:lvl1pPr>
              <a:defRPr sz="13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914">
                <a:latin typeface="+mn-lt"/>
              </a:rPr>
              <a:t>2</a:t>
            </a:r>
          </a:p>
        </p:txBody>
      </p:sp>
      <p:sp>
        <p:nvSpPr>
          <p:cNvPr id="128" name="Shape 128"/>
          <p:cNvSpPr/>
          <p:nvPr/>
        </p:nvSpPr>
        <p:spPr>
          <a:xfrm>
            <a:off x="5118214" y="6005513"/>
            <a:ext cx="214313" cy="212725"/>
          </a:xfrm>
          <a:prstGeom prst="rect">
            <a:avLst/>
          </a:prstGeom>
          <a:ln w="12700">
            <a:miter lim="400000"/>
          </a:ln>
          <a:extLst/>
        </p:spPr>
        <p:txBody>
          <a:bodyPr lIns="35719" tIns="35719" rIns="35719" bIns="35719" anchor="ctr">
            <a:spAutoFit/>
          </a:bodyPr>
          <a:lstStyle>
            <a:lvl1pPr>
              <a:defRPr sz="13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914">
                <a:latin typeface="+mn-lt"/>
              </a:rPr>
              <a:t>3</a:t>
            </a:r>
          </a:p>
        </p:txBody>
      </p:sp>
      <p:sp>
        <p:nvSpPr>
          <p:cNvPr id="129" name="Shape 129"/>
          <p:cNvSpPr/>
          <p:nvPr/>
        </p:nvSpPr>
        <p:spPr>
          <a:xfrm>
            <a:off x="6878752" y="6005513"/>
            <a:ext cx="214312" cy="212725"/>
          </a:xfrm>
          <a:prstGeom prst="rect">
            <a:avLst/>
          </a:prstGeom>
          <a:ln w="12700">
            <a:miter lim="400000"/>
          </a:ln>
          <a:extLst/>
        </p:spPr>
        <p:txBody>
          <a:bodyPr lIns="35719" tIns="35719" rIns="35719" bIns="35719" anchor="ctr">
            <a:spAutoFit/>
          </a:bodyPr>
          <a:lstStyle>
            <a:lvl1pPr>
              <a:defRPr sz="13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914">
                <a:latin typeface="+mn-lt"/>
              </a:rPr>
              <a:t>4</a:t>
            </a:r>
          </a:p>
        </p:txBody>
      </p:sp>
      <p:sp>
        <p:nvSpPr>
          <p:cNvPr id="130" name="Shape 130"/>
          <p:cNvSpPr/>
          <p:nvPr/>
        </p:nvSpPr>
        <p:spPr>
          <a:xfrm>
            <a:off x="8639289" y="6005513"/>
            <a:ext cx="214313" cy="212725"/>
          </a:xfrm>
          <a:prstGeom prst="rect">
            <a:avLst/>
          </a:prstGeom>
          <a:ln w="12700">
            <a:miter lim="400000"/>
          </a:ln>
          <a:extLst/>
        </p:spPr>
        <p:txBody>
          <a:bodyPr lIns="35719" tIns="35719" rIns="35719" bIns="35719" anchor="ctr">
            <a:spAutoFit/>
          </a:bodyPr>
          <a:lstStyle>
            <a:lvl1pPr>
              <a:defRPr sz="13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914">
                <a:latin typeface="+mn-lt"/>
              </a:rPr>
              <a:t>5</a:t>
            </a:r>
          </a:p>
        </p:txBody>
      </p:sp>
      <p:pic>
        <p:nvPicPr>
          <p:cNvPr id="82958" name="pasted-image.pd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6" r="19940" b="8417"/>
          <a:stretch>
            <a:fillRect/>
          </a:stretch>
        </p:blipFill>
        <p:spPr bwMode="auto">
          <a:xfrm>
            <a:off x="982777" y="4879975"/>
            <a:ext cx="8129587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32" name="Shape 132"/>
          <p:cNvSpPr/>
          <p:nvPr/>
        </p:nvSpPr>
        <p:spPr>
          <a:xfrm>
            <a:off x="2979852" y="4837113"/>
            <a:ext cx="1087437" cy="212725"/>
          </a:xfrm>
          <a:prstGeom prst="rect">
            <a:avLst/>
          </a:prstGeom>
          <a:ln w="12700">
            <a:miter lim="400000"/>
          </a:ln>
          <a:extLst/>
        </p:spPr>
        <p:txBody>
          <a:bodyPr lIns="35719" tIns="35719" rIns="35719" bIns="35719" anchor="ctr">
            <a:spAutoFit/>
          </a:bodyPr>
          <a:lstStyle>
            <a:lvl1pPr>
              <a:defRPr sz="13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914">
                <a:latin typeface="+mn-lt"/>
              </a:rPr>
              <a:t>Microcoleus</a:t>
            </a:r>
          </a:p>
        </p:txBody>
      </p:sp>
      <p:sp>
        <p:nvSpPr>
          <p:cNvPr id="133" name="Shape 133"/>
          <p:cNvSpPr/>
          <p:nvPr/>
        </p:nvSpPr>
        <p:spPr>
          <a:xfrm>
            <a:off x="5007089" y="4837113"/>
            <a:ext cx="1087438" cy="212725"/>
          </a:xfrm>
          <a:prstGeom prst="rect">
            <a:avLst/>
          </a:prstGeom>
          <a:ln w="12700">
            <a:miter lim="400000"/>
          </a:ln>
          <a:extLst/>
        </p:spPr>
        <p:txBody>
          <a:bodyPr lIns="35719" tIns="35719" rIns="35719" bIns="35719" anchor="ctr">
            <a:spAutoFit/>
          </a:bodyPr>
          <a:lstStyle>
            <a:lvl1pPr>
              <a:defRPr sz="13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914">
                <a:latin typeface="+mn-lt"/>
              </a:rPr>
              <a:t>Bacillus 1</a:t>
            </a:r>
          </a:p>
        </p:txBody>
      </p:sp>
      <p:sp>
        <p:nvSpPr>
          <p:cNvPr id="134" name="Shape 134"/>
          <p:cNvSpPr/>
          <p:nvPr/>
        </p:nvSpPr>
        <p:spPr>
          <a:xfrm>
            <a:off x="7518514" y="5102225"/>
            <a:ext cx="1087438" cy="212725"/>
          </a:xfrm>
          <a:prstGeom prst="rect">
            <a:avLst/>
          </a:prstGeom>
          <a:ln w="12700">
            <a:miter lim="400000"/>
          </a:ln>
          <a:extLst/>
        </p:spPr>
        <p:txBody>
          <a:bodyPr lIns="35719" tIns="35719" rIns="35719" bIns="35719" anchor="ctr">
            <a:spAutoFit/>
          </a:bodyPr>
          <a:lstStyle>
            <a:lvl1pPr>
              <a:defRPr sz="13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914">
                <a:latin typeface="+mn-lt"/>
              </a:rPr>
              <a:t>Bacillus 2</a:t>
            </a:r>
          </a:p>
        </p:txBody>
      </p:sp>
      <p:sp>
        <p:nvSpPr>
          <p:cNvPr id="149" name="Shape 149"/>
          <p:cNvSpPr/>
          <p:nvPr/>
        </p:nvSpPr>
        <p:spPr>
          <a:xfrm>
            <a:off x="435089" y="4887913"/>
            <a:ext cx="2273300" cy="0"/>
          </a:xfrm>
          <a:prstGeom prst="line">
            <a:avLst/>
          </a:prstGeom>
          <a:ln w="25400">
            <a:solidFill>
              <a:schemeClr val="accent4">
                <a:hueOff val="46120"/>
                <a:satOff val="4178"/>
                <a:lumOff val="-16732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2400"/>
            </a:pPr>
            <a:endParaRPr sz="1687">
              <a:latin typeface="+mn-lt"/>
            </a:endParaRPr>
          </a:p>
        </p:txBody>
      </p:sp>
      <p:sp>
        <p:nvSpPr>
          <p:cNvPr id="150" name="Shape 150"/>
          <p:cNvSpPr/>
          <p:nvPr/>
        </p:nvSpPr>
        <p:spPr>
          <a:xfrm>
            <a:off x="482714" y="4641850"/>
            <a:ext cx="2065338" cy="266700"/>
          </a:xfrm>
          <a:prstGeom prst="rect">
            <a:avLst/>
          </a:prstGeom>
          <a:ln w="12700">
            <a:miter lim="400000"/>
          </a:ln>
          <a:extLst/>
        </p:spPr>
        <p:txBody>
          <a:bodyPr wrap="none" lIns="35719" tIns="35719" rIns="35719" bIns="35719" anchor="ctr">
            <a:spAutoFit/>
          </a:bodyPr>
          <a:lstStyle>
            <a:lvl1pPr>
              <a:defRPr sz="1800" i="1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266"/>
              <a:t>late-mid successional stage</a:t>
            </a:r>
          </a:p>
        </p:txBody>
      </p:sp>
      <p:sp>
        <p:nvSpPr>
          <p:cNvPr id="151" name="Shape 151"/>
          <p:cNvSpPr/>
          <p:nvPr/>
        </p:nvSpPr>
        <p:spPr>
          <a:xfrm>
            <a:off x="1538402" y="6148426"/>
            <a:ext cx="1390650" cy="374650"/>
          </a:xfrm>
          <a:prstGeom prst="rect">
            <a:avLst/>
          </a:prstGeom>
          <a:ln w="12700">
            <a:miter lim="400000"/>
          </a:ln>
          <a:extLst/>
        </p:spPr>
        <p:txBody>
          <a:bodyPr wrap="none" lIns="35719" tIns="35719" rIns="35719" bIns="35719" anchor="ctr">
            <a:spAutoFit/>
          </a:bodyPr>
          <a:lstStyle>
            <a:lvl1pPr>
              <a:defRPr sz="2800" b="1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969" dirty="0" err="1"/>
              <a:t>wetup</a:t>
            </a:r>
            <a:r>
              <a:rPr sz="1969" dirty="0"/>
              <a:t> time</a:t>
            </a:r>
          </a:p>
        </p:txBody>
      </p:sp>
      <p:sp>
        <p:nvSpPr>
          <p:cNvPr id="152" name="Shape 152"/>
          <p:cNvSpPr/>
          <p:nvPr/>
        </p:nvSpPr>
        <p:spPr>
          <a:xfrm>
            <a:off x="2979852" y="6392901"/>
            <a:ext cx="3960812" cy="0"/>
          </a:xfrm>
          <a:prstGeom prst="line">
            <a:avLst/>
          </a:prstGeom>
          <a:ln w="88900">
            <a:solidFill>
              <a:schemeClr val="accent1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2400"/>
            </a:pPr>
            <a:endParaRPr sz="1687">
              <a:latin typeface="+mn-lt"/>
            </a:endParaRPr>
          </a:p>
        </p:txBody>
      </p:sp>
      <p:pic>
        <p:nvPicPr>
          <p:cNvPr id="153" name="raindrop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71" y="6049325"/>
            <a:ext cx="839787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82981" name="Shape 225"/>
          <p:cNvSpPr txBox="1">
            <a:spLocks/>
          </p:cNvSpPr>
          <p:nvPr/>
        </p:nvSpPr>
        <p:spPr bwMode="auto">
          <a:xfrm>
            <a:off x="663575" y="-22225"/>
            <a:ext cx="66294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latin typeface="Arial" panose="020B0604020202020204" pitchFamily="34" charset="0"/>
                <a:ea typeface="Helvetica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 Exometabolomic profiles link dominant bacterial abundance to soil metabolites</a:t>
            </a:r>
          </a:p>
        </p:txBody>
      </p:sp>
      <p:pic>
        <p:nvPicPr>
          <p:cNvPr id="38" name="Picture 2" descr="NorthenLab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13" y="79375"/>
            <a:ext cx="106203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9"/>
          <p:cNvSpPr txBox="1">
            <a:spLocks noChangeArrowheads="1"/>
          </p:cNvSpPr>
          <p:nvPr/>
        </p:nvSpPr>
        <p:spPr bwMode="auto">
          <a:xfrm>
            <a:off x="6872288" y="1462088"/>
            <a:ext cx="2016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b="1" dirty="0"/>
              <a:t>Tami Swenson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6" y="875462"/>
            <a:ext cx="1325134" cy="13440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4309" y="6575642"/>
            <a:ext cx="4453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Swenson et al Nature Communications 2017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" name="Ink 3">
                <a:extLst>
                  <a:ext uri="{FF2B5EF4-FFF2-40B4-BE49-F238E27FC236}">
                    <a16:creationId xmlns="" xmlns:a16="http://schemas.microsoft.com/office/drawing/2014/main" id="{8870C14C-946A-429A-81AE-90172C421700}"/>
                  </a:ext>
                </a:extLst>
              </p14:cNvPr>
              <p14:cNvContentPartPr/>
              <p14:nvPr/>
            </p14:nvContentPartPr>
            <p14:xfrm>
              <a:off x="3258724" y="6799521"/>
              <a:ext cx="37440" cy="10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870C14C-946A-429A-81AE-90172C42170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54044" y="6794992"/>
                <a:ext cx="46800" cy="1951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7210731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 advAuto="0"/>
      <p:bldP spid="120" grpId="0" animBg="1" advAuto="0"/>
      <p:bldP spid="121" grpId="0" animBg="1" advAuto="0"/>
      <p:bldP spid="153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38" y="5654675"/>
            <a:ext cx="8012112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Webofmicrobes.org</a:t>
            </a:r>
          </a:p>
        </p:txBody>
      </p:sp>
      <p:pic>
        <p:nvPicPr>
          <p:cNvPr id="95235" name="Picture 8" descr="SideBySideNew_DOE_Logo_Color_042808_outline cop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6545263"/>
            <a:ext cx="18081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38" y="2179638"/>
            <a:ext cx="6238875" cy="33750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5239" name="Picture 2" descr="SuzieKosi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1028700"/>
            <a:ext cx="1131887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0" name="Picture 4" descr="Annette-Greiner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0" y="1022350"/>
            <a:ext cx="1162050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1" name="TextBox 11"/>
          <p:cNvSpPr txBox="1">
            <a:spLocks noChangeArrowheads="1"/>
          </p:cNvSpPr>
          <p:nvPr/>
        </p:nvSpPr>
        <p:spPr bwMode="auto">
          <a:xfrm>
            <a:off x="6634163" y="2665413"/>
            <a:ext cx="1336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Suzie Kosina</a:t>
            </a:r>
          </a:p>
        </p:txBody>
      </p:sp>
      <p:sp>
        <p:nvSpPr>
          <p:cNvPr id="95242" name="TextBox 14"/>
          <p:cNvSpPr txBox="1">
            <a:spLocks noChangeArrowheads="1"/>
          </p:cNvSpPr>
          <p:nvPr/>
        </p:nvSpPr>
        <p:spPr bwMode="auto">
          <a:xfrm>
            <a:off x="8180388" y="2654300"/>
            <a:ext cx="13858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Annette Greiner (NERSC)</a:t>
            </a:r>
          </a:p>
        </p:txBody>
      </p:sp>
      <p:sp>
        <p:nvSpPr>
          <p:cNvPr id="95243" name="Title 1"/>
          <p:cNvSpPr txBox="1">
            <a:spLocks/>
          </p:cNvSpPr>
          <p:nvPr/>
        </p:nvSpPr>
        <p:spPr bwMode="auto">
          <a:xfrm>
            <a:off x="519794" y="534988"/>
            <a:ext cx="65341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Built a web repository of exometabolomics data as a community resource for designing microbiomes</a:t>
            </a:r>
          </a:p>
        </p:txBody>
      </p:sp>
      <p:pic>
        <p:nvPicPr>
          <p:cNvPr id="95244" name="Picture 2" descr="Image result for darwin's finch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3902075"/>
            <a:ext cx="2311400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CFA22AA-B7BC-4C0B-97EE-41A2FF7071BB}"/>
              </a:ext>
            </a:extLst>
          </p:cNvPr>
          <p:cNvGrpSpPr/>
          <p:nvPr/>
        </p:nvGrpSpPr>
        <p:grpSpPr>
          <a:xfrm>
            <a:off x="200967" y="1881188"/>
            <a:ext cx="7353300" cy="3588762"/>
            <a:chOff x="200967" y="1881188"/>
            <a:chExt cx="7353300" cy="3588762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C4E15DCA-D92E-4B60-A183-18DC854D9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0967" y="1881188"/>
              <a:ext cx="7353300" cy="358876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C154653D-7FC2-4C75-AB63-B30672F477C3}"/>
                </a:ext>
              </a:extLst>
            </p:cNvPr>
            <p:cNvSpPr txBox="1"/>
            <p:nvPr/>
          </p:nvSpPr>
          <p:spPr>
            <a:xfrm>
              <a:off x="2792010" y="3759428"/>
              <a:ext cx="790227" cy="215444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Cyanobacteria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061DDBF8-636F-4A79-8653-413122FD084A}"/>
                </a:ext>
              </a:extLst>
            </p:cNvPr>
            <p:cNvSpPr txBox="1"/>
            <p:nvPr/>
          </p:nvSpPr>
          <p:spPr>
            <a:xfrm>
              <a:off x="4240647" y="3759428"/>
              <a:ext cx="790227" cy="338554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N-fixing heterotroph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088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190" y="23038"/>
            <a:ext cx="8210810" cy="681567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04340" y="6356349"/>
            <a:ext cx="58133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BDDD3E-B192-BC47-90B1-888D524BFDA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3434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813D324-2629-4444-B219-441F2AF7DF68}"/>
              </a:ext>
            </a:extLst>
          </p:cNvPr>
          <p:cNvSpPr txBox="1"/>
          <p:nvPr/>
        </p:nvSpPr>
        <p:spPr>
          <a:xfrm>
            <a:off x="22552" y="1256442"/>
            <a:ext cx="597963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Introduce metabolomics approaches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Introduction to biocrusts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Flux Balance Analysis modeling of cyanobacterial metabolism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Stable isotope probing to identify unexpected metabolic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Extension to </a:t>
            </a:r>
            <a:r>
              <a:rPr lang="en-US" sz="3200" dirty="0" err="1"/>
              <a:t>cyanosphere</a:t>
            </a:r>
            <a:r>
              <a:rPr lang="en-US" sz="3200" dirty="0"/>
              <a:t> microbiomes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17BF8D5-6B0C-4985-8086-1758838AA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183" y="878425"/>
            <a:ext cx="3004941" cy="1733786"/>
          </a:xfrm>
          <a:prstGeom prst="rect">
            <a:avLst/>
          </a:prstGeom>
        </p:spPr>
      </p:pic>
      <p:pic>
        <p:nvPicPr>
          <p:cNvPr id="78" name="Picture 12">
            <a:extLst>
              <a:ext uri="{FF2B5EF4-FFF2-40B4-BE49-F238E27FC236}">
                <a16:creationId xmlns="" xmlns:a16="http://schemas.microsoft.com/office/drawing/2014/main" id="{FA042DEB-34B1-4F7D-B80A-EE8ACAA2E5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480" y="2629551"/>
            <a:ext cx="1368280" cy="102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E4E0E1C-CB0E-48AC-A488-86826F950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903" y="3825184"/>
            <a:ext cx="2063818" cy="10447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C890515-2BE3-4CD2-890F-1586901E1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3807" y="5029636"/>
            <a:ext cx="3487641" cy="154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4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8402" y="61387"/>
            <a:ext cx="8210810" cy="681567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tx1"/>
                </a:solidFill>
              </a:rPr>
              <a:t>Outline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04340" y="6356349"/>
            <a:ext cx="58133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BDDD3E-B192-BC47-90B1-888D524BFDA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3434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813D324-2629-4444-B219-441F2AF7DF68}"/>
              </a:ext>
            </a:extLst>
          </p:cNvPr>
          <p:cNvSpPr txBox="1"/>
          <p:nvPr/>
        </p:nvSpPr>
        <p:spPr>
          <a:xfrm>
            <a:off x="22552" y="1256442"/>
            <a:ext cx="652394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Introduce metabolomics approaches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Introduction to biocrusts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Flux Balance Analysis modeling of cyanobacterial metabolism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Stable isotope probing to identify unexpected metabolic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Extension to </a:t>
            </a:r>
            <a:r>
              <a:rPr lang="en-US" sz="3200" dirty="0" err="1"/>
              <a:t>cyanosphere</a:t>
            </a:r>
            <a:r>
              <a:rPr lang="en-US" sz="3200" dirty="0"/>
              <a:t> microbiomes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17BF8D5-6B0C-4985-8086-1758838AA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183" y="878425"/>
            <a:ext cx="3004941" cy="1733786"/>
          </a:xfrm>
          <a:prstGeom prst="rect">
            <a:avLst/>
          </a:prstGeom>
        </p:spPr>
      </p:pic>
      <p:pic>
        <p:nvPicPr>
          <p:cNvPr id="78" name="Picture 12">
            <a:extLst>
              <a:ext uri="{FF2B5EF4-FFF2-40B4-BE49-F238E27FC236}">
                <a16:creationId xmlns="" xmlns:a16="http://schemas.microsoft.com/office/drawing/2014/main" id="{FA042DEB-34B1-4F7D-B80A-EE8ACAA2E5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480" y="2629551"/>
            <a:ext cx="1368280" cy="102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E4E0E1C-CB0E-48AC-A488-86826F950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903" y="3825184"/>
            <a:ext cx="2063818" cy="10447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C890515-2BE3-4CD2-890F-1586901E1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3807" y="5029636"/>
            <a:ext cx="3487641" cy="154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9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4"/>
          <p:cNvSpPr>
            <a:spLocks noChangeArrowheads="1"/>
          </p:cNvSpPr>
          <p:nvPr/>
        </p:nvSpPr>
        <p:spPr bwMode="auto">
          <a:xfrm>
            <a:off x="57150" y="587375"/>
            <a:ext cx="2555875" cy="341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0" tIns="44976" rIns="89950" bIns="44976">
            <a:spAutoFit/>
          </a:bodyPr>
          <a:lstStyle>
            <a:lvl1pPr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/>
            </a:pPr>
            <a:r>
              <a: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111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LBNL/JGI/JBEI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11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Richard Baran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11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Tami Swenson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11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Ben Bowen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11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Eoin Brodie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11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Ulisses Nunes da Rocha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11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Ulas Karaoz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111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111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111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111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111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137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339975" y="-133350"/>
            <a:ext cx="6083300" cy="714375"/>
          </a:xfrm>
        </p:spPr>
        <p:txBody>
          <a:bodyPr wrap="square" lIns="91390" tIns="45694" rIns="91390" bIns="45694" numCol="1" anchorCtr="0" compatLnSpc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</a:tabLst>
            </a:pPr>
            <a:r>
              <a:rPr lang="en-US" altLang="en-US" cap="none">
                <a:solidFill>
                  <a:srgbClr val="00111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Acknowledgements </a:t>
            </a:r>
          </a:p>
        </p:txBody>
      </p:sp>
      <p:pic>
        <p:nvPicPr>
          <p:cNvPr id="10138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7438"/>
            <a:ext cx="6605588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Rectangle 8"/>
          <p:cNvSpPr>
            <a:spLocks noChangeArrowheads="1"/>
          </p:cNvSpPr>
          <p:nvPr/>
        </p:nvSpPr>
        <p:spPr bwMode="auto">
          <a:xfrm>
            <a:off x="57150" y="4022737"/>
            <a:ext cx="7052059" cy="230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50" tIns="44976" rIns="89950" bIns="44976">
            <a:spAutoFit/>
          </a:bodyPr>
          <a:lstStyle>
            <a:lvl1pPr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</a:tabLst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11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DOE Office of Biological and Environmental Research Genomic Sciences Program:</a:t>
            </a:r>
          </a:p>
          <a:p>
            <a:pPr marL="8001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</a:tabLst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11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ECRP Award</a:t>
            </a:r>
          </a:p>
          <a:p>
            <a:pPr marL="8001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</a:tabLst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11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Joint Genome Institute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</a:tabLst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11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LBNL LDRD Support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</a:tabLst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111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1382" name="Rectangle 1"/>
          <p:cNvSpPr>
            <a:spLocks noChangeArrowheads="1"/>
          </p:cNvSpPr>
          <p:nvPr/>
        </p:nvSpPr>
        <p:spPr bwMode="auto">
          <a:xfrm>
            <a:off x="2743200" y="968375"/>
            <a:ext cx="21669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4" rIns="91390" bIns="45694">
            <a:spAutoFit/>
          </a:bodyPr>
          <a:lstStyle>
            <a:lvl1pPr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111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111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111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1383" name="Rectangle 4"/>
          <p:cNvSpPr>
            <a:spLocks noChangeArrowheads="1"/>
          </p:cNvSpPr>
          <p:nvPr/>
        </p:nvSpPr>
        <p:spPr bwMode="auto">
          <a:xfrm>
            <a:off x="2303463" y="476250"/>
            <a:ext cx="2433637" cy="221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4" rIns="91390" bIns="45694">
            <a:spAutoFit/>
          </a:bodyPr>
          <a:lstStyle>
            <a:lvl1pPr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/>
            </a:pPr>
            <a:r>
              <a: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111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ASU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11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Ferran Garcia-Pichel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11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Garcia-Pichel Lab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/>
            </a:pPr>
            <a:endParaRPr kumimoji="0" lang="en-US" altLang="en-US" sz="1800" b="0" i="0" u="sng" strike="noStrike" kern="1200" cap="none" spc="0" normalizeH="0" baseline="0" noProof="0" dirty="0">
              <a:ln>
                <a:noFill/>
              </a:ln>
              <a:solidFill>
                <a:srgbClr val="00111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111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/>
            </a:pPr>
            <a:endParaRPr kumimoji="0" lang="en-US" altLang="en-US" sz="1200" b="0" i="0" u="sng" strike="noStrike" kern="1200" cap="none" spc="0" normalizeH="0" baseline="0" noProof="0" dirty="0">
              <a:ln>
                <a:noFill/>
              </a:ln>
              <a:solidFill>
                <a:srgbClr val="00111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111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0450" algn="l"/>
                <a:tab pos="9137650" algn="l"/>
                <a:tab pos="9404350" algn="l"/>
              </a:tabLst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111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01384" name="Picture 2" descr="http://www.northenlab.org/wp-content/uploads/2015/11/Group-2016-300x200@2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657225"/>
            <a:ext cx="474345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Image result for ners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926" y="5865437"/>
            <a:ext cx="1493656" cy="521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1ofdmq2n8tc36m6i46scovo2e.wpengine.netdna-cdn.com/wp-content/uploads/2013/11/JGI_logo_stacked_RG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131" y="5082050"/>
            <a:ext cx="1448360" cy="73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66258" y="3765314"/>
            <a:ext cx="1650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536E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Northenlab.org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536E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@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536E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northenlab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536E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44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028" descr="diverse portfol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" r="2679"/>
          <a:stretch>
            <a:fillRect/>
          </a:stretch>
        </p:blipFill>
        <p:spPr bwMode="auto">
          <a:xfrm>
            <a:off x="1287463" y="3405188"/>
            <a:ext cx="3944937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819150" y="2908300"/>
            <a:ext cx="6364288" cy="3910013"/>
          </a:xfrm>
          <a:prstGeom prst="roundRect">
            <a:avLst>
              <a:gd name="adj" fmla="val 42635"/>
            </a:avLst>
          </a:prstGeom>
          <a:noFill/>
          <a:ln w="63500" cmpd="dbl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125" y="157163"/>
            <a:ext cx="7799388" cy="609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/>
              <a:t>Many aspects to microbial metabolism</a:t>
            </a:r>
          </a:p>
        </p:txBody>
      </p:sp>
      <p:sp>
        <p:nvSpPr>
          <p:cNvPr id="57349" name="TextBox 5"/>
          <p:cNvSpPr txBox="1">
            <a:spLocks noChangeArrowheads="1"/>
          </p:cNvSpPr>
          <p:nvPr/>
        </p:nvSpPr>
        <p:spPr bwMode="auto">
          <a:xfrm>
            <a:off x="6388100" y="2698750"/>
            <a:ext cx="1095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/>
              <a:t>Glucose</a:t>
            </a:r>
          </a:p>
        </p:txBody>
      </p:sp>
      <p:sp>
        <p:nvSpPr>
          <p:cNvPr id="57350" name="TextBox 6"/>
          <p:cNvSpPr txBox="1">
            <a:spLocks noChangeArrowheads="1"/>
          </p:cNvSpPr>
          <p:nvPr/>
        </p:nvSpPr>
        <p:spPr bwMode="auto">
          <a:xfrm>
            <a:off x="6878638" y="1339850"/>
            <a:ext cx="1209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/>
              <a:t>Cellulose</a:t>
            </a:r>
          </a:p>
        </p:txBody>
      </p:sp>
      <p:sp>
        <p:nvSpPr>
          <p:cNvPr id="57351" name="TextBox 9"/>
          <p:cNvSpPr txBox="1">
            <a:spLocks noChangeArrowheads="1"/>
          </p:cNvSpPr>
          <p:nvPr/>
        </p:nvSpPr>
        <p:spPr bwMode="auto">
          <a:xfrm>
            <a:off x="5073650" y="2435225"/>
            <a:ext cx="1314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Arabinose</a:t>
            </a:r>
          </a:p>
        </p:txBody>
      </p:sp>
      <p:sp>
        <p:nvSpPr>
          <p:cNvPr id="57352" name="TextBox 10"/>
          <p:cNvSpPr txBox="1">
            <a:spLocks noChangeArrowheads="1"/>
          </p:cNvSpPr>
          <p:nvPr/>
        </p:nvSpPr>
        <p:spPr bwMode="auto">
          <a:xfrm>
            <a:off x="4456113" y="1709738"/>
            <a:ext cx="173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Hemicellulose</a:t>
            </a:r>
          </a:p>
        </p:txBody>
      </p:sp>
      <p:sp>
        <p:nvSpPr>
          <p:cNvPr id="57353" name="TextBox 11"/>
          <p:cNvSpPr txBox="1">
            <a:spLocks noChangeArrowheads="1"/>
          </p:cNvSpPr>
          <p:nvPr/>
        </p:nvSpPr>
        <p:spPr bwMode="auto">
          <a:xfrm>
            <a:off x="4100513" y="2316163"/>
            <a:ext cx="928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Xylose</a:t>
            </a:r>
          </a:p>
        </p:txBody>
      </p:sp>
      <p:cxnSp>
        <p:nvCxnSpPr>
          <p:cNvPr id="14" name="Straight Connector 13"/>
          <p:cNvCxnSpPr>
            <a:stCxn id="57352" idx="2"/>
            <a:endCxn id="57351" idx="0"/>
          </p:cNvCxnSpPr>
          <p:nvPr/>
        </p:nvCxnSpPr>
        <p:spPr>
          <a:xfrm rot="16200000" flipH="1">
            <a:off x="5349875" y="2054225"/>
            <a:ext cx="355600" cy="406400"/>
          </a:xfrm>
          <a:prstGeom prst="line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57352" idx="2"/>
            <a:endCxn id="57353" idx="0"/>
          </p:cNvCxnSpPr>
          <p:nvPr/>
        </p:nvCxnSpPr>
        <p:spPr>
          <a:xfrm rot="5400000">
            <a:off x="4826794" y="1818481"/>
            <a:ext cx="236538" cy="758825"/>
          </a:xfrm>
          <a:prstGeom prst="line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7349" idx="2"/>
          </p:cNvCxnSpPr>
          <p:nvPr/>
        </p:nvCxnSpPr>
        <p:spPr>
          <a:xfrm rot="16200000" flipH="1">
            <a:off x="6664325" y="3340101"/>
            <a:ext cx="542925" cy="0"/>
          </a:xfrm>
          <a:prstGeom prst="line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57353" idx="2"/>
          </p:cNvCxnSpPr>
          <p:nvPr/>
        </p:nvCxnSpPr>
        <p:spPr>
          <a:xfrm rot="5400000">
            <a:off x="4256882" y="2986881"/>
            <a:ext cx="609600" cy="7937"/>
          </a:xfrm>
          <a:prstGeom prst="line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57351" idx="2"/>
          </p:cNvCxnSpPr>
          <p:nvPr/>
        </p:nvCxnSpPr>
        <p:spPr>
          <a:xfrm rot="5400000">
            <a:off x="5031581" y="2909094"/>
            <a:ext cx="804863" cy="593725"/>
          </a:xfrm>
          <a:prstGeom prst="line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Freeform 52"/>
          <p:cNvSpPr/>
          <p:nvPr/>
        </p:nvSpPr>
        <p:spPr>
          <a:xfrm rot="10800000">
            <a:off x="5508625" y="3490913"/>
            <a:ext cx="1254125" cy="2589212"/>
          </a:xfrm>
          <a:custGeom>
            <a:avLst/>
            <a:gdLst>
              <a:gd name="connsiteX0" fmla="*/ 982133 w 1524000"/>
              <a:gd name="connsiteY0" fmla="*/ 474134 h 2589749"/>
              <a:gd name="connsiteX1" fmla="*/ 863600 w 1524000"/>
              <a:gd name="connsiteY1" fmla="*/ 440267 h 2589749"/>
              <a:gd name="connsiteX2" fmla="*/ 745067 w 1524000"/>
              <a:gd name="connsiteY2" fmla="*/ 372534 h 2589749"/>
              <a:gd name="connsiteX3" fmla="*/ 694267 w 1524000"/>
              <a:gd name="connsiteY3" fmla="*/ 355600 h 2589749"/>
              <a:gd name="connsiteX4" fmla="*/ 508000 w 1524000"/>
              <a:gd name="connsiteY4" fmla="*/ 423334 h 2589749"/>
              <a:gd name="connsiteX5" fmla="*/ 440267 w 1524000"/>
              <a:gd name="connsiteY5" fmla="*/ 524934 h 2589749"/>
              <a:gd name="connsiteX6" fmla="*/ 406400 w 1524000"/>
              <a:gd name="connsiteY6" fmla="*/ 626534 h 2589749"/>
              <a:gd name="connsiteX7" fmla="*/ 423333 w 1524000"/>
              <a:gd name="connsiteY7" fmla="*/ 745067 h 2589749"/>
              <a:gd name="connsiteX8" fmla="*/ 575733 w 1524000"/>
              <a:gd name="connsiteY8" fmla="*/ 846667 h 2589749"/>
              <a:gd name="connsiteX9" fmla="*/ 660400 w 1524000"/>
              <a:gd name="connsiteY9" fmla="*/ 965200 h 2589749"/>
              <a:gd name="connsiteX10" fmla="*/ 643467 w 1524000"/>
              <a:gd name="connsiteY10" fmla="*/ 1117600 h 2589749"/>
              <a:gd name="connsiteX11" fmla="*/ 592667 w 1524000"/>
              <a:gd name="connsiteY11" fmla="*/ 1151467 h 2589749"/>
              <a:gd name="connsiteX12" fmla="*/ 558800 w 1524000"/>
              <a:gd name="connsiteY12" fmla="*/ 1253067 h 2589749"/>
              <a:gd name="connsiteX13" fmla="*/ 508000 w 1524000"/>
              <a:gd name="connsiteY13" fmla="*/ 1405467 h 2589749"/>
              <a:gd name="connsiteX14" fmla="*/ 491067 w 1524000"/>
              <a:gd name="connsiteY14" fmla="*/ 1456267 h 2589749"/>
              <a:gd name="connsiteX15" fmla="*/ 508000 w 1524000"/>
              <a:gd name="connsiteY15" fmla="*/ 1574800 h 2589749"/>
              <a:gd name="connsiteX16" fmla="*/ 474133 w 1524000"/>
              <a:gd name="connsiteY16" fmla="*/ 1811867 h 2589749"/>
              <a:gd name="connsiteX17" fmla="*/ 321733 w 1524000"/>
              <a:gd name="connsiteY17" fmla="*/ 1879600 h 2589749"/>
              <a:gd name="connsiteX18" fmla="*/ 254000 w 1524000"/>
              <a:gd name="connsiteY18" fmla="*/ 1862667 h 2589749"/>
              <a:gd name="connsiteX19" fmla="*/ 203200 w 1524000"/>
              <a:gd name="connsiteY19" fmla="*/ 1659467 h 2589749"/>
              <a:gd name="connsiteX20" fmla="*/ 135467 w 1524000"/>
              <a:gd name="connsiteY20" fmla="*/ 1642534 h 2589749"/>
              <a:gd name="connsiteX21" fmla="*/ 67733 w 1524000"/>
              <a:gd name="connsiteY21" fmla="*/ 1811867 h 2589749"/>
              <a:gd name="connsiteX22" fmla="*/ 50800 w 1524000"/>
              <a:gd name="connsiteY22" fmla="*/ 1896534 h 2589749"/>
              <a:gd name="connsiteX23" fmla="*/ 33867 w 1524000"/>
              <a:gd name="connsiteY23" fmla="*/ 1947334 h 2589749"/>
              <a:gd name="connsiteX24" fmla="*/ 50800 w 1524000"/>
              <a:gd name="connsiteY24" fmla="*/ 2032000 h 2589749"/>
              <a:gd name="connsiteX25" fmla="*/ 67733 w 1524000"/>
              <a:gd name="connsiteY25" fmla="*/ 2082800 h 2589749"/>
              <a:gd name="connsiteX26" fmla="*/ 135467 w 1524000"/>
              <a:gd name="connsiteY26" fmla="*/ 2116667 h 2589749"/>
              <a:gd name="connsiteX27" fmla="*/ 203200 w 1524000"/>
              <a:gd name="connsiteY27" fmla="*/ 2167467 h 2589749"/>
              <a:gd name="connsiteX28" fmla="*/ 304800 w 1524000"/>
              <a:gd name="connsiteY28" fmla="*/ 2252134 h 2589749"/>
              <a:gd name="connsiteX29" fmla="*/ 457200 w 1524000"/>
              <a:gd name="connsiteY29" fmla="*/ 2218267 h 2589749"/>
              <a:gd name="connsiteX30" fmla="*/ 508000 w 1524000"/>
              <a:gd name="connsiteY30" fmla="*/ 2167467 h 2589749"/>
              <a:gd name="connsiteX31" fmla="*/ 677333 w 1524000"/>
              <a:gd name="connsiteY31" fmla="*/ 2048934 h 2589749"/>
              <a:gd name="connsiteX32" fmla="*/ 728133 w 1524000"/>
              <a:gd name="connsiteY32" fmla="*/ 2032000 h 2589749"/>
              <a:gd name="connsiteX33" fmla="*/ 762000 w 1524000"/>
              <a:gd name="connsiteY33" fmla="*/ 2082800 h 2589749"/>
              <a:gd name="connsiteX34" fmla="*/ 1032933 w 1524000"/>
              <a:gd name="connsiteY34" fmla="*/ 2082800 h 2589749"/>
              <a:gd name="connsiteX35" fmla="*/ 1100667 w 1524000"/>
              <a:gd name="connsiteY35" fmla="*/ 1981200 h 2589749"/>
              <a:gd name="connsiteX36" fmla="*/ 1134533 w 1524000"/>
              <a:gd name="connsiteY36" fmla="*/ 1862667 h 2589749"/>
              <a:gd name="connsiteX37" fmla="*/ 1049867 w 1524000"/>
              <a:gd name="connsiteY37" fmla="*/ 1761067 h 2589749"/>
              <a:gd name="connsiteX38" fmla="*/ 965200 w 1524000"/>
              <a:gd name="connsiteY38" fmla="*/ 1676400 h 2589749"/>
              <a:gd name="connsiteX39" fmla="*/ 880533 w 1524000"/>
              <a:gd name="connsiteY39" fmla="*/ 1642534 h 2589749"/>
              <a:gd name="connsiteX40" fmla="*/ 829733 w 1524000"/>
              <a:gd name="connsiteY40" fmla="*/ 1608667 h 2589749"/>
              <a:gd name="connsiteX41" fmla="*/ 762000 w 1524000"/>
              <a:gd name="connsiteY41" fmla="*/ 1591734 h 2589749"/>
              <a:gd name="connsiteX42" fmla="*/ 524933 w 1524000"/>
              <a:gd name="connsiteY42" fmla="*/ 1557867 h 2589749"/>
              <a:gd name="connsiteX43" fmla="*/ 406400 w 1524000"/>
              <a:gd name="connsiteY43" fmla="*/ 1524000 h 2589749"/>
              <a:gd name="connsiteX44" fmla="*/ 220133 w 1524000"/>
              <a:gd name="connsiteY44" fmla="*/ 1490134 h 2589749"/>
              <a:gd name="connsiteX45" fmla="*/ 237067 w 1524000"/>
              <a:gd name="connsiteY45" fmla="*/ 660400 h 2589749"/>
              <a:gd name="connsiteX46" fmla="*/ 270933 w 1524000"/>
              <a:gd name="connsiteY46" fmla="*/ 541867 h 2589749"/>
              <a:gd name="connsiteX47" fmla="*/ 372533 w 1524000"/>
              <a:gd name="connsiteY47" fmla="*/ 423334 h 2589749"/>
              <a:gd name="connsiteX48" fmla="*/ 423333 w 1524000"/>
              <a:gd name="connsiteY48" fmla="*/ 389467 h 2589749"/>
              <a:gd name="connsiteX49" fmla="*/ 423333 w 1524000"/>
              <a:gd name="connsiteY49" fmla="*/ 118534 h 2589749"/>
              <a:gd name="connsiteX50" fmla="*/ 389467 w 1524000"/>
              <a:gd name="connsiteY50" fmla="*/ 67734 h 2589749"/>
              <a:gd name="connsiteX51" fmla="*/ 508000 w 1524000"/>
              <a:gd name="connsiteY51" fmla="*/ 101600 h 2589749"/>
              <a:gd name="connsiteX52" fmla="*/ 558800 w 1524000"/>
              <a:gd name="connsiteY52" fmla="*/ 152400 h 2589749"/>
              <a:gd name="connsiteX53" fmla="*/ 677333 w 1524000"/>
              <a:gd name="connsiteY53" fmla="*/ 237067 h 2589749"/>
              <a:gd name="connsiteX54" fmla="*/ 745067 w 1524000"/>
              <a:gd name="connsiteY54" fmla="*/ 287867 h 2589749"/>
              <a:gd name="connsiteX55" fmla="*/ 778933 w 1524000"/>
              <a:gd name="connsiteY55" fmla="*/ 389467 h 2589749"/>
              <a:gd name="connsiteX56" fmla="*/ 677333 w 1524000"/>
              <a:gd name="connsiteY56" fmla="*/ 626534 h 2589749"/>
              <a:gd name="connsiteX57" fmla="*/ 626533 w 1524000"/>
              <a:gd name="connsiteY57" fmla="*/ 643467 h 2589749"/>
              <a:gd name="connsiteX58" fmla="*/ 609600 w 1524000"/>
              <a:gd name="connsiteY58" fmla="*/ 694267 h 2589749"/>
              <a:gd name="connsiteX59" fmla="*/ 575733 w 1524000"/>
              <a:gd name="connsiteY59" fmla="*/ 914400 h 2589749"/>
              <a:gd name="connsiteX60" fmla="*/ 524933 w 1524000"/>
              <a:gd name="connsiteY60" fmla="*/ 931334 h 2589749"/>
              <a:gd name="connsiteX61" fmla="*/ 406400 w 1524000"/>
              <a:gd name="connsiteY61" fmla="*/ 982134 h 2589749"/>
              <a:gd name="connsiteX62" fmla="*/ 389467 w 1524000"/>
              <a:gd name="connsiteY62" fmla="*/ 1032934 h 2589749"/>
              <a:gd name="connsiteX63" fmla="*/ 406400 w 1524000"/>
              <a:gd name="connsiteY63" fmla="*/ 1168400 h 2589749"/>
              <a:gd name="connsiteX64" fmla="*/ 491067 w 1524000"/>
              <a:gd name="connsiteY64" fmla="*/ 1303867 h 2589749"/>
              <a:gd name="connsiteX65" fmla="*/ 558800 w 1524000"/>
              <a:gd name="connsiteY65" fmla="*/ 1371600 h 2589749"/>
              <a:gd name="connsiteX66" fmla="*/ 626533 w 1524000"/>
              <a:gd name="connsiteY66" fmla="*/ 1388534 h 2589749"/>
              <a:gd name="connsiteX67" fmla="*/ 677333 w 1524000"/>
              <a:gd name="connsiteY67" fmla="*/ 1405467 h 2589749"/>
              <a:gd name="connsiteX68" fmla="*/ 1066800 w 1524000"/>
              <a:gd name="connsiteY68" fmla="*/ 1439334 h 2589749"/>
              <a:gd name="connsiteX69" fmla="*/ 1117600 w 1524000"/>
              <a:gd name="connsiteY69" fmla="*/ 1507067 h 2589749"/>
              <a:gd name="connsiteX70" fmla="*/ 1134533 w 1524000"/>
              <a:gd name="connsiteY70" fmla="*/ 1557867 h 2589749"/>
              <a:gd name="connsiteX71" fmla="*/ 1100667 w 1524000"/>
              <a:gd name="connsiteY71" fmla="*/ 1693334 h 2589749"/>
              <a:gd name="connsiteX72" fmla="*/ 1066800 w 1524000"/>
              <a:gd name="connsiteY72" fmla="*/ 1744134 h 2589749"/>
              <a:gd name="connsiteX73" fmla="*/ 897467 w 1524000"/>
              <a:gd name="connsiteY73" fmla="*/ 1896534 h 2589749"/>
              <a:gd name="connsiteX74" fmla="*/ 711200 w 1524000"/>
              <a:gd name="connsiteY74" fmla="*/ 1862667 h 2589749"/>
              <a:gd name="connsiteX75" fmla="*/ 694267 w 1524000"/>
              <a:gd name="connsiteY75" fmla="*/ 1574800 h 2589749"/>
              <a:gd name="connsiteX76" fmla="*/ 677333 w 1524000"/>
              <a:gd name="connsiteY76" fmla="*/ 1405467 h 2589749"/>
              <a:gd name="connsiteX77" fmla="*/ 711200 w 1524000"/>
              <a:gd name="connsiteY77" fmla="*/ 660400 h 2589749"/>
              <a:gd name="connsiteX78" fmla="*/ 728133 w 1524000"/>
              <a:gd name="connsiteY78" fmla="*/ 575734 h 2589749"/>
              <a:gd name="connsiteX79" fmla="*/ 745067 w 1524000"/>
              <a:gd name="connsiteY79" fmla="*/ 474134 h 2589749"/>
              <a:gd name="connsiteX80" fmla="*/ 778933 w 1524000"/>
              <a:gd name="connsiteY80" fmla="*/ 372534 h 2589749"/>
              <a:gd name="connsiteX81" fmla="*/ 795867 w 1524000"/>
              <a:gd name="connsiteY81" fmla="*/ 321734 h 2589749"/>
              <a:gd name="connsiteX82" fmla="*/ 846667 w 1524000"/>
              <a:gd name="connsiteY82" fmla="*/ 220134 h 2589749"/>
              <a:gd name="connsiteX83" fmla="*/ 829733 w 1524000"/>
              <a:gd name="connsiteY83" fmla="*/ 152400 h 2589749"/>
              <a:gd name="connsiteX84" fmla="*/ 795867 w 1524000"/>
              <a:gd name="connsiteY84" fmla="*/ 101600 h 2589749"/>
              <a:gd name="connsiteX85" fmla="*/ 677333 w 1524000"/>
              <a:gd name="connsiteY85" fmla="*/ 0 h 2589749"/>
              <a:gd name="connsiteX86" fmla="*/ 609600 w 1524000"/>
              <a:gd name="connsiteY86" fmla="*/ 16934 h 2589749"/>
              <a:gd name="connsiteX87" fmla="*/ 592667 w 1524000"/>
              <a:gd name="connsiteY87" fmla="*/ 84667 h 2589749"/>
              <a:gd name="connsiteX88" fmla="*/ 626533 w 1524000"/>
              <a:gd name="connsiteY88" fmla="*/ 270934 h 2589749"/>
              <a:gd name="connsiteX89" fmla="*/ 694267 w 1524000"/>
              <a:gd name="connsiteY89" fmla="*/ 338667 h 2589749"/>
              <a:gd name="connsiteX90" fmla="*/ 863600 w 1524000"/>
              <a:gd name="connsiteY90" fmla="*/ 474134 h 2589749"/>
              <a:gd name="connsiteX91" fmla="*/ 914400 w 1524000"/>
              <a:gd name="connsiteY91" fmla="*/ 524934 h 2589749"/>
              <a:gd name="connsiteX92" fmla="*/ 1016000 w 1524000"/>
              <a:gd name="connsiteY92" fmla="*/ 541867 h 2589749"/>
              <a:gd name="connsiteX93" fmla="*/ 1151467 w 1524000"/>
              <a:gd name="connsiteY93" fmla="*/ 609600 h 2589749"/>
              <a:gd name="connsiteX94" fmla="*/ 1202267 w 1524000"/>
              <a:gd name="connsiteY94" fmla="*/ 643467 h 2589749"/>
              <a:gd name="connsiteX95" fmla="*/ 1320800 w 1524000"/>
              <a:gd name="connsiteY95" fmla="*/ 711200 h 2589749"/>
              <a:gd name="connsiteX96" fmla="*/ 1405467 w 1524000"/>
              <a:gd name="connsiteY96" fmla="*/ 812800 h 2589749"/>
              <a:gd name="connsiteX97" fmla="*/ 1439333 w 1524000"/>
              <a:gd name="connsiteY97" fmla="*/ 863600 h 2589749"/>
              <a:gd name="connsiteX98" fmla="*/ 1422400 w 1524000"/>
              <a:gd name="connsiteY98" fmla="*/ 931334 h 2589749"/>
              <a:gd name="connsiteX99" fmla="*/ 1371600 w 1524000"/>
              <a:gd name="connsiteY99" fmla="*/ 948267 h 2589749"/>
              <a:gd name="connsiteX100" fmla="*/ 1253067 w 1524000"/>
              <a:gd name="connsiteY100" fmla="*/ 1016000 h 2589749"/>
              <a:gd name="connsiteX101" fmla="*/ 1236133 w 1524000"/>
              <a:gd name="connsiteY101" fmla="*/ 1117600 h 2589749"/>
              <a:gd name="connsiteX102" fmla="*/ 1202267 w 1524000"/>
              <a:gd name="connsiteY102" fmla="*/ 1168400 h 2589749"/>
              <a:gd name="connsiteX103" fmla="*/ 1185333 w 1524000"/>
              <a:gd name="connsiteY103" fmla="*/ 1219200 h 2589749"/>
              <a:gd name="connsiteX104" fmla="*/ 1134533 w 1524000"/>
              <a:gd name="connsiteY104" fmla="*/ 1320800 h 2589749"/>
              <a:gd name="connsiteX105" fmla="*/ 1117600 w 1524000"/>
              <a:gd name="connsiteY105" fmla="*/ 1676400 h 2589749"/>
              <a:gd name="connsiteX106" fmla="*/ 880533 w 1524000"/>
              <a:gd name="connsiteY106" fmla="*/ 1896534 h 2589749"/>
              <a:gd name="connsiteX107" fmla="*/ 829733 w 1524000"/>
              <a:gd name="connsiteY107" fmla="*/ 1930400 h 2589749"/>
              <a:gd name="connsiteX108" fmla="*/ 812800 w 1524000"/>
              <a:gd name="connsiteY108" fmla="*/ 1981200 h 2589749"/>
              <a:gd name="connsiteX109" fmla="*/ 863600 w 1524000"/>
              <a:gd name="connsiteY109" fmla="*/ 2032000 h 2589749"/>
              <a:gd name="connsiteX110" fmla="*/ 897467 w 1524000"/>
              <a:gd name="connsiteY110" fmla="*/ 2082800 h 2589749"/>
              <a:gd name="connsiteX111" fmla="*/ 762000 w 1524000"/>
              <a:gd name="connsiteY111" fmla="*/ 2032000 h 2589749"/>
              <a:gd name="connsiteX112" fmla="*/ 745067 w 1524000"/>
              <a:gd name="connsiteY112" fmla="*/ 1913467 h 2589749"/>
              <a:gd name="connsiteX113" fmla="*/ 728133 w 1524000"/>
              <a:gd name="connsiteY113" fmla="*/ 1811867 h 2589749"/>
              <a:gd name="connsiteX114" fmla="*/ 745067 w 1524000"/>
              <a:gd name="connsiteY114" fmla="*/ 1524000 h 2589749"/>
              <a:gd name="connsiteX115" fmla="*/ 778933 w 1524000"/>
              <a:gd name="connsiteY115" fmla="*/ 1439334 h 2589749"/>
              <a:gd name="connsiteX116" fmla="*/ 795867 w 1524000"/>
              <a:gd name="connsiteY116" fmla="*/ 1354667 h 2589749"/>
              <a:gd name="connsiteX117" fmla="*/ 829733 w 1524000"/>
              <a:gd name="connsiteY117" fmla="*/ 1270000 h 2589749"/>
              <a:gd name="connsiteX118" fmla="*/ 863600 w 1524000"/>
              <a:gd name="connsiteY118" fmla="*/ 1032934 h 2589749"/>
              <a:gd name="connsiteX119" fmla="*/ 880533 w 1524000"/>
              <a:gd name="connsiteY119" fmla="*/ 982134 h 2589749"/>
              <a:gd name="connsiteX120" fmla="*/ 897467 w 1524000"/>
              <a:gd name="connsiteY120" fmla="*/ 778934 h 2589749"/>
              <a:gd name="connsiteX121" fmla="*/ 931333 w 1524000"/>
              <a:gd name="connsiteY121" fmla="*/ 728134 h 2589749"/>
              <a:gd name="connsiteX122" fmla="*/ 948267 w 1524000"/>
              <a:gd name="connsiteY122" fmla="*/ 660400 h 2589749"/>
              <a:gd name="connsiteX123" fmla="*/ 982133 w 1524000"/>
              <a:gd name="connsiteY123" fmla="*/ 592667 h 2589749"/>
              <a:gd name="connsiteX124" fmla="*/ 999067 w 1524000"/>
              <a:gd name="connsiteY124" fmla="*/ 524934 h 2589749"/>
              <a:gd name="connsiteX125" fmla="*/ 1016000 w 1524000"/>
              <a:gd name="connsiteY125" fmla="*/ 474134 h 2589749"/>
              <a:gd name="connsiteX126" fmla="*/ 982133 w 1524000"/>
              <a:gd name="connsiteY126" fmla="*/ 321734 h 2589749"/>
              <a:gd name="connsiteX127" fmla="*/ 880533 w 1524000"/>
              <a:gd name="connsiteY127" fmla="*/ 287867 h 2589749"/>
              <a:gd name="connsiteX128" fmla="*/ 795867 w 1524000"/>
              <a:gd name="connsiteY128" fmla="*/ 321734 h 2589749"/>
              <a:gd name="connsiteX129" fmla="*/ 762000 w 1524000"/>
              <a:gd name="connsiteY129" fmla="*/ 372534 h 2589749"/>
              <a:gd name="connsiteX130" fmla="*/ 677333 w 1524000"/>
              <a:gd name="connsiteY130" fmla="*/ 524934 h 2589749"/>
              <a:gd name="connsiteX131" fmla="*/ 660400 w 1524000"/>
              <a:gd name="connsiteY131" fmla="*/ 575734 h 2589749"/>
              <a:gd name="connsiteX132" fmla="*/ 643467 w 1524000"/>
              <a:gd name="connsiteY132" fmla="*/ 728134 h 2589749"/>
              <a:gd name="connsiteX133" fmla="*/ 626533 w 1524000"/>
              <a:gd name="connsiteY133" fmla="*/ 897467 h 2589749"/>
              <a:gd name="connsiteX134" fmla="*/ 592667 w 1524000"/>
              <a:gd name="connsiteY134" fmla="*/ 1066800 h 2589749"/>
              <a:gd name="connsiteX135" fmla="*/ 524933 w 1524000"/>
              <a:gd name="connsiteY135" fmla="*/ 1168400 h 2589749"/>
              <a:gd name="connsiteX136" fmla="*/ 491067 w 1524000"/>
              <a:gd name="connsiteY136" fmla="*/ 1219200 h 2589749"/>
              <a:gd name="connsiteX137" fmla="*/ 440267 w 1524000"/>
              <a:gd name="connsiteY137" fmla="*/ 1337734 h 2589749"/>
              <a:gd name="connsiteX138" fmla="*/ 423333 w 1524000"/>
              <a:gd name="connsiteY138" fmla="*/ 1456267 h 2589749"/>
              <a:gd name="connsiteX139" fmla="*/ 406400 w 1524000"/>
              <a:gd name="connsiteY139" fmla="*/ 1591734 h 2589749"/>
              <a:gd name="connsiteX140" fmla="*/ 372533 w 1524000"/>
              <a:gd name="connsiteY140" fmla="*/ 1693334 h 2589749"/>
              <a:gd name="connsiteX141" fmla="*/ 355600 w 1524000"/>
              <a:gd name="connsiteY141" fmla="*/ 1778000 h 2589749"/>
              <a:gd name="connsiteX142" fmla="*/ 304800 w 1524000"/>
              <a:gd name="connsiteY142" fmla="*/ 2065867 h 2589749"/>
              <a:gd name="connsiteX143" fmla="*/ 304800 w 1524000"/>
              <a:gd name="connsiteY143" fmla="*/ 2065867 h 2589749"/>
              <a:gd name="connsiteX144" fmla="*/ 270933 w 1524000"/>
              <a:gd name="connsiteY144" fmla="*/ 2218267 h 2589749"/>
              <a:gd name="connsiteX145" fmla="*/ 304800 w 1524000"/>
              <a:gd name="connsiteY145" fmla="*/ 2269067 h 2589749"/>
              <a:gd name="connsiteX146" fmla="*/ 491067 w 1524000"/>
              <a:gd name="connsiteY146" fmla="*/ 2269067 h 2589749"/>
              <a:gd name="connsiteX147" fmla="*/ 541867 w 1524000"/>
              <a:gd name="connsiteY147" fmla="*/ 2150534 h 2589749"/>
              <a:gd name="connsiteX148" fmla="*/ 575733 w 1524000"/>
              <a:gd name="connsiteY148" fmla="*/ 2015067 h 2589749"/>
              <a:gd name="connsiteX149" fmla="*/ 541867 w 1524000"/>
              <a:gd name="connsiteY149" fmla="*/ 1710267 h 2589749"/>
              <a:gd name="connsiteX150" fmla="*/ 491067 w 1524000"/>
              <a:gd name="connsiteY150" fmla="*/ 1625600 h 2589749"/>
              <a:gd name="connsiteX151" fmla="*/ 440267 w 1524000"/>
              <a:gd name="connsiteY151" fmla="*/ 1524000 h 2589749"/>
              <a:gd name="connsiteX152" fmla="*/ 321733 w 1524000"/>
              <a:gd name="connsiteY152" fmla="*/ 1388534 h 2589749"/>
              <a:gd name="connsiteX153" fmla="*/ 270933 w 1524000"/>
              <a:gd name="connsiteY153" fmla="*/ 1371600 h 2589749"/>
              <a:gd name="connsiteX154" fmla="*/ 135467 w 1524000"/>
              <a:gd name="connsiteY154" fmla="*/ 1320800 h 2589749"/>
              <a:gd name="connsiteX155" fmla="*/ 67733 w 1524000"/>
              <a:gd name="connsiteY155" fmla="*/ 1185334 h 2589749"/>
              <a:gd name="connsiteX156" fmla="*/ 84667 w 1524000"/>
              <a:gd name="connsiteY156" fmla="*/ 846667 h 2589749"/>
              <a:gd name="connsiteX157" fmla="*/ 101600 w 1524000"/>
              <a:gd name="connsiteY157" fmla="*/ 795867 h 2589749"/>
              <a:gd name="connsiteX158" fmla="*/ 118533 w 1524000"/>
              <a:gd name="connsiteY158" fmla="*/ 711200 h 2589749"/>
              <a:gd name="connsiteX159" fmla="*/ 169333 w 1524000"/>
              <a:gd name="connsiteY159" fmla="*/ 558800 h 2589749"/>
              <a:gd name="connsiteX160" fmla="*/ 203200 w 1524000"/>
              <a:gd name="connsiteY160" fmla="*/ 135467 h 2589749"/>
              <a:gd name="connsiteX161" fmla="*/ 338667 w 1524000"/>
              <a:gd name="connsiteY161" fmla="*/ 186267 h 2589749"/>
              <a:gd name="connsiteX162" fmla="*/ 372533 w 1524000"/>
              <a:gd name="connsiteY162" fmla="*/ 237067 h 2589749"/>
              <a:gd name="connsiteX163" fmla="*/ 440267 w 1524000"/>
              <a:gd name="connsiteY163" fmla="*/ 406400 h 2589749"/>
              <a:gd name="connsiteX164" fmla="*/ 474133 w 1524000"/>
              <a:gd name="connsiteY164" fmla="*/ 609600 h 2589749"/>
              <a:gd name="connsiteX165" fmla="*/ 508000 w 1524000"/>
              <a:gd name="connsiteY165" fmla="*/ 1016000 h 2589749"/>
              <a:gd name="connsiteX166" fmla="*/ 541867 w 1524000"/>
              <a:gd name="connsiteY166" fmla="*/ 1083734 h 2589749"/>
              <a:gd name="connsiteX167" fmla="*/ 677333 w 1524000"/>
              <a:gd name="connsiteY167" fmla="*/ 1253067 h 2589749"/>
              <a:gd name="connsiteX168" fmla="*/ 728133 w 1524000"/>
              <a:gd name="connsiteY168" fmla="*/ 1303867 h 2589749"/>
              <a:gd name="connsiteX169" fmla="*/ 795867 w 1524000"/>
              <a:gd name="connsiteY169" fmla="*/ 1439334 h 2589749"/>
              <a:gd name="connsiteX170" fmla="*/ 863600 w 1524000"/>
              <a:gd name="connsiteY170" fmla="*/ 1557867 h 2589749"/>
              <a:gd name="connsiteX171" fmla="*/ 846667 w 1524000"/>
              <a:gd name="connsiteY171" fmla="*/ 1710267 h 2589749"/>
              <a:gd name="connsiteX172" fmla="*/ 745067 w 1524000"/>
              <a:gd name="connsiteY172" fmla="*/ 1828800 h 2589749"/>
              <a:gd name="connsiteX173" fmla="*/ 660400 w 1524000"/>
              <a:gd name="connsiteY173" fmla="*/ 2015067 h 2589749"/>
              <a:gd name="connsiteX174" fmla="*/ 643467 w 1524000"/>
              <a:gd name="connsiteY174" fmla="*/ 2082800 h 2589749"/>
              <a:gd name="connsiteX175" fmla="*/ 626533 w 1524000"/>
              <a:gd name="connsiteY175" fmla="*/ 2133600 h 2589749"/>
              <a:gd name="connsiteX176" fmla="*/ 609600 w 1524000"/>
              <a:gd name="connsiteY176" fmla="*/ 2218267 h 2589749"/>
              <a:gd name="connsiteX177" fmla="*/ 575733 w 1524000"/>
              <a:gd name="connsiteY177" fmla="*/ 2319867 h 2589749"/>
              <a:gd name="connsiteX178" fmla="*/ 609600 w 1524000"/>
              <a:gd name="connsiteY178" fmla="*/ 2556934 h 2589749"/>
              <a:gd name="connsiteX179" fmla="*/ 728133 w 1524000"/>
              <a:gd name="connsiteY179" fmla="*/ 2540000 h 2589749"/>
              <a:gd name="connsiteX180" fmla="*/ 812800 w 1524000"/>
              <a:gd name="connsiteY180" fmla="*/ 2404534 h 2589749"/>
              <a:gd name="connsiteX181" fmla="*/ 914400 w 1524000"/>
              <a:gd name="connsiteY181" fmla="*/ 2269067 h 2589749"/>
              <a:gd name="connsiteX182" fmla="*/ 948267 w 1524000"/>
              <a:gd name="connsiteY182" fmla="*/ 2150534 h 2589749"/>
              <a:gd name="connsiteX183" fmla="*/ 999067 w 1524000"/>
              <a:gd name="connsiteY183" fmla="*/ 2048934 h 2589749"/>
              <a:gd name="connsiteX184" fmla="*/ 982133 w 1524000"/>
              <a:gd name="connsiteY184" fmla="*/ 1710267 h 2589749"/>
              <a:gd name="connsiteX185" fmla="*/ 948267 w 1524000"/>
              <a:gd name="connsiteY185" fmla="*/ 1608667 h 2589749"/>
              <a:gd name="connsiteX186" fmla="*/ 965200 w 1524000"/>
              <a:gd name="connsiteY186" fmla="*/ 1405467 h 2589749"/>
              <a:gd name="connsiteX187" fmla="*/ 982133 w 1524000"/>
              <a:gd name="connsiteY187" fmla="*/ 965200 h 2589749"/>
              <a:gd name="connsiteX188" fmla="*/ 1032933 w 1524000"/>
              <a:gd name="connsiteY188" fmla="*/ 846667 h 2589749"/>
              <a:gd name="connsiteX189" fmla="*/ 1049867 w 1524000"/>
              <a:gd name="connsiteY189" fmla="*/ 795867 h 2589749"/>
              <a:gd name="connsiteX190" fmla="*/ 1032933 w 1524000"/>
              <a:gd name="connsiteY190" fmla="*/ 491067 h 2589749"/>
              <a:gd name="connsiteX191" fmla="*/ 999067 w 1524000"/>
              <a:gd name="connsiteY191" fmla="*/ 440267 h 2589749"/>
              <a:gd name="connsiteX192" fmla="*/ 897467 w 1524000"/>
              <a:gd name="connsiteY192" fmla="*/ 372534 h 2589749"/>
              <a:gd name="connsiteX193" fmla="*/ 795867 w 1524000"/>
              <a:gd name="connsiteY193" fmla="*/ 389467 h 2589749"/>
              <a:gd name="connsiteX194" fmla="*/ 677333 w 1524000"/>
              <a:gd name="connsiteY194" fmla="*/ 474134 h 2589749"/>
              <a:gd name="connsiteX195" fmla="*/ 575733 w 1524000"/>
              <a:gd name="connsiteY195" fmla="*/ 626534 h 2589749"/>
              <a:gd name="connsiteX196" fmla="*/ 558800 w 1524000"/>
              <a:gd name="connsiteY196" fmla="*/ 728134 h 2589749"/>
              <a:gd name="connsiteX197" fmla="*/ 541867 w 1524000"/>
              <a:gd name="connsiteY197" fmla="*/ 795867 h 2589749"/>
              <a:gd name="connsiteX198" fmla="*/ 491067 w 1524000"/>
              <a:gd name="connsiteY198" fmla="*/ 948267 h 2589749"/>
              <a:gd name="connsiteX199" fmla="*/ 457200 w 1524000"/>
              <a:gd name="connsiteY199" fmla="*/ 1303867 h 2589749"/>
              <a:gd name="connsiteX200" fmla="*/ 423333 w 1524000"/>
              <a:gd name="connsiteY200" fmla="*/ 1371600 h 2589749"/>
              <a:gd name="connsiteX201" fmla="*/ 355600 w 1524000"/>
              <a:gd name="connsiteY201" fmla="*/ 1388534 h 2589749"/>
              <a:gd name="connsiteX202" fmla="*/ 237067 w 1524000"/>
              <a:gd name="connsiteY202" fmla="*/ 1439334 h 2589749"/>
              <a:gd name="connsiteX203" fmla="*/ 220133 w 1524000"/>
              <a:gd name="connsiteY203" fmla="*/ 1490134 h 2589749"/>
              <a:gd name="connsiteX204" fmla="*/ 186267 w 1524000"/>
              <a:gd name="connsiteY204" fmla="*/ 1540934 h 2589749"/>
              <a:gd name="connsiteX205" fmla="*/ 270933 w 1524000"/>
              <a:gd name="connsiteY205" fmla="*/ 1744134 h 2589749"/>
              <a:gd name="connsiteX206" fmla="*/ 304800 w 1524000"/>
              <a:gd name="connsiteY206" fmla="*/ 1845734 h 2589749"/>
              <a:gd name="connsiteX207" fmla="*/ 321733 w 1524000"/>
              <a:gd name="connsiteY207" fmla="*/ 1896534 h 2589749"/>
              <a:gd name="connsiteX208" fmla="*/ 389467 w 1524000"/>
              <a:gd name="connsiteY208" fmla="*/ 1930400 h 2589749"/>
              <a:gd name="connsiteX209" fmla="*/ 795867 w 1524000"/>
              <a:gd name="connsiteY209" fmla="*/ 1913467 h 2589749"/>
              <a:gd name="connsiteX210" fmla="*/ 863600 w 1524000"/>
              <a:gd name="connsiteY210" fmla="*/ 1896534 h 2589749"/>
              <a:gd name="connsiteX211" fmla="*/ 1016000 w 1524000"/>
              <a:gd name="connsiteY211" fmla="*/ 1862667 h 2589749"/>
              <a:gd name="connsiteX212" fmla="*/ 1049867 w 1524000"/>
              <a:gd name="connsiteY212" fmla="*/ 1811867 h 2589749"/>
              <a:gd name="connsiteX213" fmla="*/ 1066800 w 1524000"/>
              <a:gd name="connsiteY213" fmla="*/ 1710267 h 2589749"/>
              <a:gd name="connsiteX214" fmla="*/ 1083733 w 1524000"/>
              <a:gd name="connsiteY214" fmla="*/ 1642534 h 2589749"/>
              <a:gd name="connsiteX215" fmla="*/ 1134533 w 1524000"/>
              <a:gd name="connsiteY215" fmla="*/ 1540934 h 2589749"/>
              <a:gd name="connsiteX216" fmla="*/ 1185333 w 1524000"/>
              <a:gd name="connsiteY216" fmla="*/ 1405467 h 2589749"/>
              <a:gd name="connsiteX217" fmla="*/ 1151467 w 1524000"/>
              <a:gd name="connsiteY217" fmla="*/ 1337734 h 2589749"/>
              <a:gd name="connsiteX218" fmla="*/ 1100667 w 1524000"/>
              <a:gd name="connsiteY218" fmla="*/ 1320800 h 2589749"/>
              <a:gd name="connsiteX219" fmla="*/ 389467 w 1524000"/>
              <a:gd name="connsiteY219" fmla="*/ 1303867 h 2589749"/>
              <a:gd name="connsiteX220" fmla="*/ 270933 w 1524000"/>
              <a:gd name="connsiteY220" fmla="*/ 1236134 h 2589749"/>
              <a:gd name="connsiteX221" fmla="*/ 220133 w 1524000"/>
              <a:gd name="connsiteY221" fmla="*/ 1134534 h 2589749"/>
              <a:gd name="connsiteX222" fmla="*/ 338667 w 1524000"/>
              <a:gd name="connsiteY222" fmla="*/ 1100667 h 2589749"/>
              <a:gd name="connsiteX223" fmla="*/ 491067 w 1524000"/>
              <a:gd name="connsiteY223" fmla="*/ 1083734 h 2589749"/>
              <a:gd name="connsiteX224" fmla="*/ 1100667 w 1524000"/>
              <a:gd name="connsiteY224" fmla="*/ 1066800 h 2589749"/>
              <a:gd name="connsiteX225" fmla="*/ 1151467 w 1524000"/>
              <a:gd name="connsiteY225" fmla="*/ 1032934 h 2589749"/>
              <a:gd name="connsiteX226" fmla="*/ 1202267 w 1524000"/>
              <a:gd name="connsiteY226" fmla="*/ 1016000 h 2589749"/>
              <a:gd name="connsiteX227" fmla="*/ 1168400 w 1524000"/>
              <a:gd name="connsiteY227" fmla="*/ 829734 h 2589749"/>
              <a:gd name="connsiteX228" fmla="*/ 1117600 w 1524000"/>
              <a:gd name="connsiteY228" fmla="*/ 812800 h 2589749"/>
              <a:gd name="connsiteX229" fmla="*/ 982133 w 1524000"/>
              <a:gd name="connsiteY229" fmla="*/ 745067 h 2589749"/>
              <a:gd name="connsiteX230" fmla="*/ 778933 w 1524000"/>
              <a:gd name="connsiteY230" fmla="*/ 711200 h 2589749"/>
              <a:gd name="connsiteX231" fmla="*/ 694267 w 1524000"/>
              <a:gd name="connsiteY231" fmla="*/ 694267 h 2589749"/>
              <a:gd name="connsiteX232" fmla="*/ 338667 w 1524000"/>
              <a:gd name="connsiteY232" fmla="*/ 677334 h 2589749"/>
              <a:gd name="connsiteX233" fmla="*/ 270933 w 1524000"/>
              <a:gd name="connsiteY233" fmla="*/ 643467 h 2589749"/>
              <a:gd name="connsiteX234" fmla="*/ 152400 w 1524000"/>
              <a:gd name="connsiteY234" fmla="*/ 558800 h 2589749"/>
              <a:gd name="connsiteX235" fmla="*/ 118533 w 1524000"/>
              <a:gd name="connsiteY235" fmla="*/ 508000 h 2589749"/>
              <a:gd name="connsiteX236" fmla="*/ 169333 w 1524000"/>
              <a:gd name="connsiteY236" fmla="*/ 372534 h 2589749"/>
              <a:gd name="connsiteX237" fmla="*/ 254000 w 1524000"/>
              <a:gd name="connsiteY237" fmla="*/ 355600 h 2589749"/>
              <a:gd name="connsiteX238" fmla="*/ 321733 w 1524000"/>
              <a:gd name="connsiteY238" fmla="*/ 338667 h 2589749"/>
              <a:gd name="connsiteX239" fmla="*/ 474133 w 1524000"/>
              <a:gd name="connsiteY239" fmla="*/ 254000 h 2589749"/>
              <a:gd name="connsiteX240" fmla="*/ 829733 w 1524000"/>
              <a:gd name="connsiteY240" fmla="*/ 287867 h 2589749"/>
              <a:gd name="connsiteX241" fmla="*/ 931333 w 1524000"/>
              <a:gd name="connsiteY241" fmla="*/ 355600 h 2589749"/>
              <a:gd name="connsiteX242" fmla="*/ 982133 w 1524000"/>
              <a:gd name="connsiteY242" fmla="*/ 372534 h 2589749"/>
              <a:gd name="connsiteX243" fmla="*/ 1049867 w 1524000"/>
              <a:gd name="connsiteY243" fmla="*/ 406400 h 2589749"/>
              <a:gd name="connsiteX244" fmla="*/ 1100667 w 1524000"/>
              <a:gd name="connsiteY244" fmla="*/ 423334 h 2589749"/>
              <a:gd name="connsiteX245" fmla="*/ 1286933 w 1524000"/>
              <a:gd name="connsiteY245" fmla="*/ 508000 h 2589749"/>
              <a:gd name="connsiteX246" fmla="*/ 1337733 w 1524000"/>
              <a:gd name="connsiteY246" fmla="*/ 541867 h 2589749"/>
              <a:gd name="connsiteX247" fmla="*/ 1490133 w 1524000"/>
              <a:gd name="connsiteY247" fmla="*/ 575734 h 2589749"/>
              <a:gd name="connsiteX248" fmla="*/ 1524000 w 1524000"/>
              <a:gd name="connsiteY248" fmla="*/ 626534 h 2589749"/>
              <a:gd name="connsiteX249" fmla="*/ 1490133 w 1524000"/>
              <a:gd name="connsiteY249" fmla="*/ 694267 h 2589749"/>
              <a:gd name="connsiteX250" fmla="*/ 1337733 w 1524000"/>
              <a:gd name="connsiteY250" fmla="*/ 778934 h 2589749"/>
              <a:gd name="connsiteX251" fmla="*/ 982133 w 1524000"/>
              <a:gd name="connsiteY251" fmla="*/ 745067 h 2589749"/>
              <a:gd name="connsiteX252" fmla="*/ 762000 w 1524000"/>
              <a:gd name="connsiteY252" fmla="*/ 711200 h 2589749"/>
              <a:gd name="connsiteX253" fmla="*/ 372533 w 1524000"/>
              <a:gd name="connsiteY253" fmla="*/ 728134 h 2589749"/>
              <a:gd name="connsiteX254" fmla="*/ 321733 w 1524000"/>
              <a:gd name="connsiteY254" fmla="*/ 745067 h 2589749"/>
              <a:gd name="connsiteX255" fmla="*/ 270933 w 1524000"/>
              <a:gd name="connsiteY255" fmla="*/ 778934 h 2589749"/>
              <a:gd name="connsiteX256" fmla="*/ 287867 w 1524000"/>
              <a:gd name="connsiteY256" fmla="*/ 999067 h 2589749"/>
              <a:gd name="connsiteX257" fmla="*/ 338667 w 1524000"/>
              <a:gd name="connsiteY257" fmla="*/ 1032934 h 2589749"/>
              <a:gd name="connsiteX258" fmla="*/ 592667 w 1524000"/>
              <a:gd name="connsiteY258" fmla="*/ 1016000 h 2589749"/>
              <a:gd name="connsiteX259" fmla="*/ 694267 w 1524000"/>
              <a:gd name="connsiteY259" fmla="*/ 948267 h 2589749"/>
              <a:gd name="connsiteX260" fmla="*/ 778933 w 1524000"/>
              <a:gd name="connsiteY260" fmla="*/ 897467 h 2589749"/>
              <a:gd name="connsiteX261" fmla="*/ 897467 w 1524000"/>
              <a:gd name="connsiteY261" fmla="*/ 812800 h 2589749"/>
              <a:gd name="connsiteX262" fmla="*/ 982133 w 1524000"/>
              <a:gd name="connsiteY262" fmla="*/ 778934 h 2589749"/>
              <a:gd name="connsiteX263" fmla="*/ 1219200 w 1524000"/>
              <a:gd name="connsiteY263" fmla="*/ 795867 h 2589749"/>
              <a:gd name="connsiteX264" fmla="*/ 1270000 w 1524000"/>
              <a:gd name="connsiteY264" fmla="*/ 812800 h 2589749"/>
              <a:gd name="connsiteX265" fmla="*/ 1286933 w 1524000"/>
              <a:gd name="connsiteY265" fmla="*/ 880534 h 2589749"/>
              <a:gd name="connsiteX266" fmla="*/ 1337733 w 1524000"/>
              <a:gd name="connsiteY266" fmla="*/ 948267 h 2589749"/>
              <a:gd name="connsiteX267" fmla="*/ 1337733 w 1524000"/>
              <a:gd name="connsiteY267" fmla="*/ 1083734 h 2589749"/>
              <a:gd name="connsiteX268" fmla="*/ 1253067 w 1524000"/>
              <a:gd name="connsiteY268" fmla="*/ 1134534 h 2589749"/>
              <a:gd name="connsiteX269" fmla="*/ 829733 w 1524000"/>
              <a:gd name="connsiteY269" fmla="*/ 1100667 h 2589749"/>
              <a:gd name="connsiteX270" fmla="*/ 660400 w 1524000"/>
              <a:gd name="connsiteY270" fmla="*/ 1032934 h 2589749"/>
              <a:gd name="connsiteX271" fmla="*/ 541867 w 1524000"/>
              <a:gd name="connsiteY271" fmla="*/ 1016000 h 2589749"/>
              <a:gd name="connsiteX272" fmla="*/ 84667 w 1524000"/>
              <a:gd name="connsiteY272" fmla="*/ 1032934 h 2589749"/>
              <a:gd name="connsiteX273" fmla="*/ 33867 w 1524000"/>
              <a:gd name="connsiteY273" fmla="*/ 1066800 h 2589749"/>
              <a:gd name="connsiteX274" fmla="*/ 0 w 1524000"/>
              <a:gd name="connsiteY274" fmla="*/ 1168400 h 2589749"/>
              <a:gd name="connsiteX275" fmla="*/ 169333 w 1524000"/>
              <a:gd name="connsiteY275" fmla="*/ 1320800 h 2589749"/>
              <a:gd name="connsiteX276" fmla="*/ 389467 w 1524000"/>
              <a:gd name="connsiteY276" fmla="*/ 1354667 h 2589749"/>
              <a:gd name="connsiteX277" fmla="*/ 914400 w 1524000"/>
              <a:gd name="connsiteY277" fmla="*/ 1388534 h 2589749"/>
              <a:gd name="connsiteX278" fmla="*/ 1100667 w 1524000"/>
              <a:gd name="connsiteY278" fmla="*/ 1439334 h 2589749"/>
              <a:gd name="connsiteX279" fmla="*/ 1134533 w 1524000"/>
              <a:gd name="connsiteY279" fmla="*/ 1507067 h 2589749"/>
              <a:gd name="connsiteX280" fmla="*/ 1168400 w 1524000"/>
              <a:gd name="connsiteY280" fmla="*/ 1608667 h 2589749"/>
              <a:gd name="connsiteX281" fmla="*/ 1151467 w 1524000"/>
              <a:gd name="connsiteY281" fmla="*/ 1659467 h 2589749"/>
              <a:gd name="connsiteX282" fmla="*/ 1083733 w 1524000"/>
              <a:gd name="connsiteY282" fmla="*/ 1676400 h 2589749"/>
              <a:gd name="connsiteX283" fmla="*/ 762000 w 1524000"/>
              <a:gd name="connsiteY283" fmla="*/ 1659467 h 2589749"/>
              <a:gd name="connsiteX284" fmla="*/ 694267 w 1524000"/>
              <a:gd name="connsiteY284" fmla="*/ 1642534 h 2589749"/>
              <a:gd name="connsiteX285" fmla="*/ 592667 w 1524000"/>
              <a:gd name="connsiteY285" fmla="*/ 1625600 h 2589749"/>
              <a:gd name="connsiteX286" fmla="*/ 541867 w 1524000"/>
              <a:gd name="connsiteY286" fmla="*/ 1608667 h 2589749"/>
              <a:gd name="connsiteX287" fmla="*/ 423333 w 1524000"/>
              <a:gd name="connsiteY287" fmla="*/ 1625600 h 2589749"/>
              <a:gd name="connsiteX288" fmla="*/ 372533 w 1524000"/>
              <a:gd name="connsiteY288" fmla="*/ 1659467 h 2589749"/>
              <a:gd name="connsiteX289" fmla="*/ 304800 w 1524000"/>
              <a:gd name="connsiteY289" fmla="*/ 1693334 h 2589749"/>
              <a:gd name="connsiteX290" fmla="*/ 186267 w 1524000"/>
              <a:gd name="connsiteY290" fmla="*/ 1828800 h 2589749"/>
              <a:gd name="connsiteX291" fmla="*/ 152400 w 1524000"/>
              <a:gd name="connsiteY291" fmla="*/ 1930400 h 2589749"/>
              <a:gd name="connsiteX292" fmla="*/ 287867 w 1524000"/>
              <a:gd name="connsiteY292" fmla="*/ 2048934 h 2589749"/>
              <a:gd name="connsiteX293" fmla="*/ 355600 w 1524000"/>
              <a:gd name="connsiteY293" fmla="*/ 2065867 h 2589749"/>
              <a:gd name="connsiteX294" fmla="*/ 660400 w 1524000"/>
              <a:gd name="connsiteY294" fmla="*/ 2048934 h 2589749"/>
              <a:gd name="connsiteX295" fmla="*/ 762000 w 1524000"/>
              <a:gd name="connsiteY295" fmla="*/ 2032000 h 2589749"/>
              <a:gd name="connsiteX296" fmla="*/ 931333 w 1524000"/>
              <a:gd name="connsiteY296" fmla="*/ 2048934 h 2589749"/>
              <a:gd name="connsiteX297" fmla="*/ 948267 w 1524000"/>
              <a:gd name="connsiteY297" fmla="*/ 2099734 h 2589749"/>
              <a:gd name="connsiteX298" fmla="*/ 880533 w 1524000"/>
              <a:gd name="connsiteY298" fmla="*/ 2302934 h 2589749"/>
              <a:gd name="connsiteX299" fmla="*/ 829733 w 1524000"/>
              <a:gd name="connsiteY299" fmla="*/ 2319867 h 2589749"/>
              <a:gd name="connsiteX300" fmla="*/ 609600 w 1524000"/>
              <a:gd name="connsiteY300" fmla="*/ 2302934 h 2589749"/>
              <a:gd name="connsiteX301" fmla="*/ 541867 w 1524000"/>
              <a:gd name="connsiteY301" fmla="*/ 2252134 h 2589749"/>
              <a:gd name="connsiteX302" fmla="*/ 355600 w 1524000"/>
              <a:gd name="connsiteY302" fmla="*/ 2235200 h 2589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</a:cxnLst>
            <a:rect l="l" t="t" r="r" b="b"/>
            <a:pathLst>
              <a:path w="1524000" h="2589749">
                <a:moveTo>
                  <a:pt x="982133" y="474134"/>
                </a:moveTo>
                <a:cubicBezTo>
                  <a:pt x="942622" y="462845"/>
                  <a:pt x="901370" y="456454"/>
                  <a:pt x="863600" y="440267"/>
                </a:cubicBezTo>
                <a:cubicBezTo>
                  <a:pt x="821773" y="422341"/>
                  <a:pt x="785769" y="392885"/>
                  <a:pt x="745067" y="372534"/>
                </a:cubicBezTo>
                <a:cubicBezTo>
                  <a:pt x="729102" y="364551"/>
                  <a:pt x="711200" y="361245"/>
                  <a:pt x="694267" y="355600"/>
                </a:cubicBezTo>
                <a:cubicBezTo>
                  <a:pt x="573853" y="370652"/>
                  <a:pt x="570553" y="342909"/>
                  <a:pt x="508000" y="423334"/>
                </a:cubicBezTo>
                <a:cubicBezTo>
                  <a:pt x="483011" y="455463"/>
                  <a:pt x="453138" y="486320"/>
                  <a:pt x="440267" y="524934"/>
                </a:cubicBezTo>
                <a:lnTo>
                  <a:pt x="406400" y="626534"/>
                </a:lnTo>
                <a:cubicBezTo>
                  <a:pt x="412044" y="666045"/>
                  <a:pt x="404221" y="710028"/>
                  <a:pt x="423333" y="745067"/>
                </a:cubicBezTo>
                <a:cubicBezTo>
                  <a:pt x="458760" y="810017"/>
                  <a:pt x="523831" y="809594"/>
                  <a:pt x="575733" y="846667"/>
                </a:cubicBezTo>
                <a:cubicBezTo>
                  <a:pt x="629127" y="884806"/>
                  <a:pt x="631904" y="908209"/>
                  <a:pt x="660400" y="965200"/>
                </a:cubicBezTo>
                <a:cubicBezTo>
                  <a:pt x="654756" y="1016000"/>
                  <a:pt x="660934" y="1069565"/>
                  <a:pt x="643467" y="1117600"/>
                </a:cubicBezTo>
                <a:cubicBezTo>
                  <a:pt x="636512" y="1136726"/>
                  <a:pt x="603453" y="1134209"/>
                  <a:pt x="592667" y="1151467"/>
                </a:cubicBezTo>
                <a:cubicBezTo>
                  <a:pt x="573747" y="1181739"/>
                  <a:pt x="570089" y="1219200"/>
                  <a:pt x="558800" y="1253067"/>
                </a:cubicBezTo>
                <a:lnTo>
                  <a:pt x="508000" y="1405467"/>
                </a:lnTo>
                <a:lnTo>
                  <a:pt x="491067" y="1456267"/>
                </a:lnTo>
                <a:cubicBezTo>
                  <a:pt x="496711" y="1495778"/>
                  <a:pt x="501931" y="1535352"/>
                  <a:pt x="508000" y="1574800"/>
                </a:cubicBezTo>
                <a:cubicBezTo>
                  <a:pt x="523943" y="1678432"/>
                  <a:pt x="549515" y="1708216"/>
                  <a:pt x="474133" y="1811867"/>
                </a:cubicBezTo>
                <a:cubicBezTo>
                  <a:pt x="441583" y="1856623"/>
                  <a:pt x="370433" y="1867425"/>
                  <a:pt x="321733" y="1879600"/>
                </a:cubicBezTo>
                <a:cubicBezTo>
                  <a:pt x="299155" y="1873956"/>
                  <a:pt x="270456" y="1879123"/>
                  <a:pt x="254000" y="1862667"/>
                </a:cubicBezTo>
                <a:cubicBezTo>
                  <a:pt x="181504" y="1790171"/>
                  <a:pt x="255690" y="1743451"/>
                  <a:pt x="203200" y="1659467"/>
                </a:cubicBezTo>
                <a:cubicBezTo>
                  <a:pt x="190866" y="1639732"/>
                  <a:pt x="158045" y="1648178"/>
                  <a:pt x="135467" y="1642534"/>
                </a:cubicBezTo>
                <a:cubicBezTo>
                  <a:pt x="86773" y="1837302"/>
                  <a:pt x="165672" y="1542533"/>
                  <a:pt x="67733" y="1811867"/>
                </a:cubicBezTo>
                <a:cubicBezTo>
                  <a:pt x="57897" y="1838915"/>
                  <a:pt x="57780" y="1868612"/>
                  <a:pt x="50800" y="1896534"/>
                </a:cubicBezTo>
                <a:cubicBezTo>
                  <a:pt x="46471" y="1913850"/>
                  <a:pt x="39511" y="1930401"/>
                  <a:pt x="33867" y="1947334"/>
                </a:cubicBezTo>
                <a:cubicBezTo>
                  <a:pt x="39511" y="1975556"/>
                  <a:pt x="43820" y="2004078"/>
                  <a:pt x="50800" y="2032000"/>
                </a:cubicBezTo>
                <a:cubicBezTo>
                  <a:pt x="55129" y="2049316"/>
                  <a:pt x="55112" y="2070179"/>
                  <a:pt x="67733" y="2082800"/>
                </a:cubicBezTo>
                <a:cubicBezTo>
                  <a:pt x="85582" y="2100649"/>
                  <a:pt x="114061" y="2103288"/>
                  <a:pt x="135467" y="2116667"/>
                </a:cubicBezTo>
                <a:cubicBezTo>
                  <a:pt x="159399" y="2131625"/>
                  <a:pt x="180235" y="2151063"/>
                  <a:pt x="203200" y="2167467"/>
                </a:cubicBezTo>
                <a:cubicBezTo>
                  <a:pt x="285713" y="2226405"/>
                  <a:pt x="225739" y="2173073"/>
                  <a:pt x="304800" y="2252134"/>
                </a:cubicBezTo>
                <a:cubicBezTo>
                  <a:pt x="355600" y="2240845"/>
                  <a:pt x="409164" y="2238282"/>
                  <a:pt x="457200" y="2218267"/>
                </a:cubicBezTo>
                <a:cubicBezTo>
                  <a:pt x="479305" y="2209056"/>
                  <a:pt x="489818" y="2183052"/>
                  <a:pt x="508000" y="2167467"/>
                </a:cubicBezTo>
                <a:cubicBezTo>
                  <a:pt x="532590" y="2146389"/>
                  <a:pt x="661434" y="2054234"/>
                  <a:pt x="677333" y="2048934"/>
                </a:cubicBezTo>
                <a:lnTo>
                  <a:pt x="728133" y="2032000"/>
                </a:lnTo>
                <a:cubicBezTo>
                  <a:pt x="739422" y="2048933"/>
                  <a:pt x="747609" y="2068409"/>
                  <a:pt x="762000" y="2082800"/>
                </a:cubicBezTo>
                <a:cubicBezTo>
                  <a:pt x="842052" y="2162852"/>
                  <a:pt x="911317" y="2101510"/>
                  <a:pt x="1032933" y="2082800"/>
                </a:cubicBezTo>
                <a:cubicBezTo>
                  <a:pt x="1055511" y="2048933"/>
                  <a:pt x="1080900" y="2016781"/>
                  <a:pt x="1100667" y="1981200"/>
                </a:cubicBezTo>
                <a:cubicBezTo>
                  <a:pt x="1111709" y="1961325"/>
                  <a:pt x="1130548" y="1878609"/>
                  <a:pt x="1134533" y="1862667"/>
                </a:cubicBezTo>
                <a:cubicBezTo>
                  <a:pt x="1061881" y="1717360"/>
                  <a:pt x="1145603" y="1856803"/>
                  <a:pt x="1049867" y="1761067"/>
                </a:cubicBezTo>
                <a:cubicBezTo>
                  <a:pt x="982136" y="1693336"/>
                  <a:pt x="1055509" y="1721554"/>
                  <a:pt x="965200" y="1676400"/>
                </a:cubicBezTo>
                <a:cubicBezTo>
                  <a:pt x="938013" y="1662806"/>
                  <a:pt x="907720" y="1656128"/>
                  <a:pt x="880533" y="1642534"/>
                </a:cubicBezTo>
                <a:cubicBezTo>
                  <a:pt x="862330" y="1633433"/>
                  <a:pt x="848439" y="1616684"/>
                  <a:pt x="829733" y="1608667"/>
                </a:cubicBezTo>
                <a:cubicBezTo>
                  <a:pt x="808342" y="1599499"/>
                  <a:pt x="784956" y="1595560"/>
                  <a:pt x="762000" y="1591734"/>
                </a:cubicBezTo>
                <a:cubicBezTo>
                  <a:pt x="574715" y="1560520"/>
                  <a:pt x="684812" y="1589842"/>
                  <a:pt x="524933" y="1557867"/>
                </a:cubicBezTo>
                <a:cubicBezTo>
                  <a:pt x="366552" y="1526191"/>
                  <a:pt x="535522" y="1556281"/>
                  <a:pt x="406400" y="1524000"/>
                </a:cubicBezTo>
                <a:cubicBezTo>
                  <a:pt x="359071" y="1512168"/>
                  <a:pt x="265419" y="1497681"/>
                  <a:pt x="220133" y="1490134"/>
                </a:cubicBezTo>
                <a:cubicBezTo>
                  <a:pt x="225778" y="1213556"/>
                  <a:pt x="226635" y="936839"/>
                  <a:pt x="237067" y="660400"/>
                </a:cubicBezTo>
                <a:cubicBezTo>
                  <a:pt x="237510" y="648664"/>
                  <a:pt x="262608" y="558516"/>
                  <a:pt x="270933" y="541867"/>
                </a:cubicBezTo>
                <a:cubicBezTo>
                  <a:pt x="293402" y="496928"/>
                  <a:pt x="336079" y="454580"/>
                  <a:pt x="372533" y="423334"/>
                </a:cubicBezTo>
                <a:cubicBezTo>
                  <a:pt x="387985" y="410089"/>
                  <a:pt x="406400" y="400756"/>
                  <a:pt x="423333" y="389467"/>
                </a:cubicBezTo>
                <a:cubicBezTo>
                  <a:pt x="482441" y="271253"/>
                  <a:pt x="476226" y="316882"/>
                  <a:pt x="423333" y="118534"/>
                </a:cubicBezTo>
                <a:cubicBezTo>
                  <a:pt x="418089" y="98870"/>
                  <a:pt x="369511" y="71725"/>
                  <a:pt x="389467" y="67734"/>
                </a:cubicBezTo>
                <a:cubicBezTo>
                  <a:pt x="429761" y="59675"/>
                  <a:pt x="468489" y="90311"/>
                  <a:pt x="508000" y="101600"/>
                </a:cubicBezTo>
                <a:cubicBezTo>
                  <a:pt x="524933" y="118533"/>
                  <a:pt x="540618" y="136815"/>
                  <a:pt x="558800" y="152400"/>
                </a:cubicBezTo>
                <a:cubicBezTo>
                  <a:pt x="614136" y="199831"/>
                  <a:pt x="623731" y="198780"/>
                  <a:pt x="677333" y="237067"/>
                </a:cubicBezTo>
                <a:cubicBezTo>
                  <a:pt x="700299" y="253471"/>
                  <a:pt x="722489" y="270934"/>
                  <a:pt x="745067" y="287867"/>
                </a:cubicBezTo>
                <a:cubicBezTo>
                  <a:pt x="756356" y="321734"/>
                  <a:pt x="778933" y="353768"/>
                  <a:pt x="778933" y="389467"/>
                </a:cubicBezTo>
                <a:cubicBezTo>
                  <a:pt x="778933" y="534060"/>
                  <a:pt x="778150" y="568925"/>
                  <a:pt x="677333" y="626534"/>
                </a:cubicBezTo>
                <a:cubicBezTo>
                  <a:pt x="661835" y="635390"/>
                  <a:pt x="643466" y="637823"/>
                  <a:pt x="626533" y="643467"/>
                </a:cubicBezTo>
                <a:cubicBezTo>
                  <a:pt x="620889" y="660400"/>
                  <a:pt x="612889" y="676723"/>
                  <a:pt x="609600" y="694267"/>
                </a:cubicBezTo>
                <a:cubicBezTo>
                  <a:pt x="595918" y="767236"/>
                  <a:pt x="600703" y="844484"/>
                  <a:pt x="575733" y="914400"/>
                </a:cubicBezTo>
                <a:cubicBezTo>
                  <a:pt x="569730" y="931209"/>
                  <a:pt x="540898" y="923352"/>
                  <a:pt x="524933" y="931334"/>
                </a:cubicBezTo>
                <a:cubicBezTo>
                  <a:pt x="407994" y="989803"/>
                  <a:pt x="547365" y="946891"/>
                  <a:pt x="406400" y="982134"/>
                </a:cubicBezTo>
                <a:cubicBezTo>
                  <a:pt x="400756" y="999067"/>
                  <a:pt x="389467" y="1015085"/>
                  <a:pt x="389467" y="1032934"/>
                </a:cubicBezTo>
                <a:cubicBezTo>
                  <a:pt x="389467" y="1078441"/>
                  <a:pt x="395363" y="1124252"/>
                  <a:pt x="406400" y="1168400"/>
                </a:cubicBezTo>
                <a:cubicBezTo>
                  <a:pt x="416414" y="1208457"/>
                  <a:pt x="465900" y="1275105"/>
                  <a:pt x="491067" y="1303867"/>
                </a:cubicBezTo>
                <a:cubicBezTo>
                  <a:pt x="512093" y="1327896"/>
                  <a:pt x="531724" y="1354677"/>
                  <a:pt x="558800" y="1371600"/>
                </a:cubicBezTo>
                <a:cubicBezTo>
                  <a:pt x="578535" y="1383935"/>
                  <a:pt x="604156" y="1382140"/>
                  <a:pt x="626533" y="1388534"/>
                </a:cubicBezTo>
                <a:cubicBezTo>
                  <a:pt x="643695" y="1393438"/>
                  <a:pt x="660400" y="1399823"/>
                  <a:pt x="677333" y="1405467"/>
                </a:cubicBezTo>
                <a:cubicBezTo>
                  <a:pt x="840165" y="1392942"/>
                  <a:pt x="919908" y="1360238"/>
                  <a:pt x="1066800" y="1439334"/>
                </a:cubicBezTo>
                <a:cubicBezTo>
                  <a:pt x="1091649" y="1452714"/>
                  <a:pt x="1100667" y="1484489"/>
                  <a:pt x="1117600" y="1507067"/>
                </a:cubicBezTo>
                <a:cubicBezTo>
                  <a:pt x="1123244" y="1524000"/>
                  <a:pt x="1136149" y="1540091"/>
                  <a:pt x="1134533" y="1557867"/>
                </a:cubicBezTo>
                <a:cubicBezTo>
                  <a:pt x="1130319" y="1604221"/>
                  <a:pt x="1116573" y="1649591"/>
                  <a:pt x="1100667" y="1693334"/>
                </a:cubicBezTo>
                <a:cubicBezTo>
                  <a:pt x="1093712" y="1712460"/>
                  <a:pt x="1080414" y="1729007"/>
                  <a:pt x="1066800" y="1744134"/>
                </a:cubicBezTo>
                <a:cubicBezTo>
                  <a:pt x="967107" y="1854903"/>
                  <a:pt x="982656" y="1839741"/>
                  <a:pt x="897467" y="1896534"/>
                </a:cubicBezTo>
                <a:cubicBezTo>
                  <a:pt x="835378" y="1885245"/>
                  <a:pt x="744899" y="1916023"/>
                  <a:pt x="711200" y="1862667"/>
                </a:cubicBezTo>
                <a:cubicBezTo>
                  <a:pt x="659872" y="1781397"/>
                  <a:pt x="701368" y="1670659"/>
                  <a:pt x="694267" y="1574800"/>
                </a:cubicBezTo>
                <a:cubicBezTo>
                  <a:pt x="690077" y="1518229"/>
                  <a:pt x="682978" y="1461911"/>
                  <a:pt x="677333" y="1405467"/>
                </a:cubicBezTo>
                <a:cubicBezTo>
                  <a:pt x="688622" y="1157111"/>
                  <a:pt x="696007" y="908547"/>
                  <a:pt x="711200" y="660400"/>
                </a:cubicBezTo>
                <a:cubicBezTo>
                  <a:pt x="712959" y="631673"/>
                  <a:pt x="722984" y="604051"/>
                  <a:pt x="728133" y="575734"/>
                </a:cubicBezTo>
                <a:cubicBezTo>
                  <a:pt x="734275" y="541954"/>
                  <a:pt x="736740" y="507443"/>
                  <a:pt x="745067" y="474134"/>
                </a:cubicBezTo>
                <a:cubicBezTo>
                  <a:pt x="753725" y="439501"/>
                  <a:pt x="767644" y="406401"/>
                  <a:pt x="778933" y="372534"/>
                </a:cubicBezTo>
                <a:cubicBezTo>
                  <a:pt x="784577" y="355601"/>
                  <a:pt x="785966" y="336586"/>
                  <a:pt x="795867" y="321734"/>
                </a:cubicBezTo>
                <a:cubicBezTo>
                  <a:pt x="839634" y="256082"/>
                  <a:pt x="823297" y="290241"/>
                  <a:pt x="846667" y="220134"/>
                </a:cubicBezTo>
                <a:cubicBezTo>
                  <a:pt x="841022" y="197556"/>
                  <a:pt x="838901" y="173791"/>
                  <a:pt x="829733" y="152400"/>
                </a:cubicBezTo>
                <a:cubicBezTo>
                  <a:pt x="821716" y="133694"/>
                  <a:pt x="809111" y="117052"/>
                  <a:pt x="795867" y="101600"/>
                </a:cubicBezTo>
                <a:cubicBezTo>
                  <a:pt x="741120" y="37728"/>
                  <a:pt x="737250" y="39945"/>
                  <a:pt x="677333" y="0"/>
                </a:cubicBezTo>
                <a:cubicBezTo>
                  <a:pt x="654755" y="5645"/>
                  <a:pt x="626056" y="478"/>
                  <a:pt x="609600" y="16934"/>
                </a:cubicBezTo>
                <a:cubicBezTo>
                  <a:pt x="593144" y="33390"/>
                  <a:pt x="591119" y="61446"/>
                  <a:pt x="592667" y="84667"/>
                </a:cubicBezTo>
                <a:cubicBezTo>
                  <a:pt x="596865" y="147634"/>
                  <a:pt x="603096" y="212341"/>
                  <a:pt x="626533" y="270934"/>
                </a:cubicBezTo>
                <a:cubicBezTo>
                  <a:pt x="638391" y="300580"/>
                  <a:pt x="670024" y="317887"/>
                  <a:pt x="694267" y="338667"/>
                </a:cubicBezTo>
                <a:cubicBezTo>
                  <a:pt x="749149" y="385709"/>
                  <a:pt x="812487" y="423021"/>
                  <a:pt x="863600" y="474134"/>
                </a:cubicBezTo>
                <a:cubicBezTo>
                  <a:pt x="880533" y="491067"/>
                  <a:pt x="892517" y="515208"/>
                  <a:pt x="914400" y="524934"/>
                </a:cubicBezTo>
                <a:cubicBezTo>
                  <a:pt x="945775" y="538878"/>
                  <a:pt x="982133" y="536223"/>
                  <a:pt x="1016000" y="541867"/>
                </a:cubicBezTo>
                <a:cubicBezTo>
                  <a:pt x="1061156" y="564445"/>
                  <a:pt x="1109461" y="581595"/>
                  <a:pt x="1151467" y="609600"/>
                </a:cubicBezTo>
                <a:cubicBezTo>
                  <a:pt x="1168400" y="620889"/>
                  <a:pt x="1184597" y="633370"/>
                  <a:pt x="1202267" y="643467"/>
                </a:cubicBezTo>
                <a:cubicBezTo>
                  <a:pt x="1352668" y="729412"/>
                  <a:pt x="1197023" y="628684"/>
                  <a:pt x="1320800" y="711200"/>
                </a:cubicBezTo>
                <a:cubicBezTo>
                  <a:pt x="1404890" y="837333"/>
                  <a:pt x="1296810" y="682411"/>
                  <a:pt x="1405467" y="812800"/>
                </a:cubicBezTo>
                <a:cubicBezTo>
                  <a:pt x="1418495" y="828434"/>
                  <a:pt x="1428044" y="846667"/>
                  <a:pt x="1439333" y="863600"/>
                </a:cubicBezTo>
                <a:cubicBezTo>
                  <a:pt x="1433689" y="886178"/>
                  <a:pt x="1436938" y="913161"/>
                  <a:pt x="1422400" y="931334"/>
                </a:cubicBezTo>
                <a:cubicBezTo>
                  <a:pt x="1411250" y="945272"/>
                  <a:pt x="1388006" y="941236"/>
                  <a:pt x="1371600" y="948267"/>
                </a:cubicBezTo>
                <a:cubicBezTo>
                  <a:pt x="1311449" y="974046"/>
                  <a:pt x="1304082" y="981990"/>
                  <a:pt x="1253067" y="1016000"/>
                </a:cubicBezTo>
                <a:cubicBezTo>
                  <a:pt x="1247422" y="1049867"/>
                  <a:pt x="1246990" y="1085028"/>
                  <a:pt x="1236133" y="1117600"/>
                </a:cubicBezTo>
                <a:cubicBezTo>
                  <a:pt x="1229697" y="1136907"/>
                  <a:pt x="1211368" y="1150197"/>
                  <a:pt x="1202267" y="1168400"/>
                </a:cubicBezTo>
                <a:cubicBezTo>
                  <a:pt x="1194285" y="1184365"/>
                  <a:pt x="1193315" y="1203235"/>
                  <a:pt x="1185333" y="1219200"/>
                </a:cubicBezTo>
                <a:cubicBezTo>
                  <a:pt x="1119681" y="1350503"/>
                  <a:pt x="1177097" y="1193112"/>
                  <a:pt x="1134533" y="1320800"/>
                </a:cubicBezTo>
                <a:cubicBezTo>
                  <a:pt x="1128889" y="1439333"/>
                  <a:pt x="1155126" y="1563822"/>
                  <a:pt x="1117600" y="1676400"/>
                </a:cubicBezTo>
                <a:cubicBezTo>
                  <a:pt x="1104046" y="1717063"/>
                  <a:pt x="938592" y="1852990"/>
                  <a:pt x="880533" y="1896534"/>
                </a:cubicBezTo>
                <a:cubicBezTo>
                  <a:pt x="864252" y="1908745"/>
                  <a:pt x="846666" y="1919111"/>
                  <a:pt x="829733" y="1930400"/>
                </a:cubicBezTo>
                <a:cubicBezTo>
                  <a:pt x="824089" y="1947333"/>
                  <a:pt x="807156" y="1964267"/>
                  <a:pt x="812800" y="1981200"/>
                </a:cubicBezTo>
                <a:cubicBezTo>
                  <a:pt x="820373" y="2003918"/>
                  <a:pt x="848269" y="2013603"/>
                  <a:pt x="863600" y="2032000"/>
                </a:cubicBezTo>
                <a:cubicBezTo>
                  <a:pt x="876629" y="2047634"/>
                  <a:pt x="886178" y="2065867"/>
                  <a:pt x="897467" y="2082800"/>
                </a:cubicBezTo>
                <a:cubicBezTo>
                  <a:pt x="849617" y="2154575"/>
                  <a:pt x="848376" y="2192412"/>
                  <a:pt x="762000" y="2032000"/>
                </a:cubicBezTo>
                <a:cubicBezTo>
                  <a:pt x="743078" y="1996859"/>
                  <a:pt x="751136" y="1952915"/>
                  <a:pt x="745067" y="1913467"/>
                </a:cubicBezTo>
                <a:cubicBezTo>
                  <a:pt x="739846" y="1879532"/>
                  <a:pt x="733778" y="1845734"/>
                  <a:pt x="728133" y="1811867"/>
                </a:cubicBezTo>
                <a:cubicBezTo>
                  <a:pt x="733778" y="1715911"/>
                  <a:pt x="732080" y="1619240"/>
                  <a:pt x="745067" y="1524000"/>
                </a:cubicBezTo>
                <a:cubicBezTo>
                  <a:pt x="749174" y="1493883"/>
                  <a:pt x="770199" y="1468448"/>
                  <a:pt x="778933" y="1439334"/>
                </a:cubicBezTo>
                <a:cubicBezTo>
                  <a:pt x="787203" y="1411767"/>
                  <a:pt x="787597" y="1382234"/>
                  <a:pt x="795867" y="1354667"/>
                </a:cubicBezTo>
                <a:cubicBezTo>
                  <a:pt x="804601" y="1325553"/>
                  <a:pt x="820999" y="1299114"/>
                  <a:pt x="829733" y="1270000"/>
                </a:cubicBezTo>
                <a:cubicBezTo>
                  <a:pt x="852585" y="1193826"/>
                  <a:pt x="850781" y="1109849"/>
                  <a:pt x="863600" y="1032934"/>
                </a:cubicBezTo>
                <a:cubicBezTo>
                  <a:pt x="866534" y="1015328"/>
                  <a:pt x="874889" y="999067"/>
                  <a:pt x="880533" y="982134"/>
                </a:cubicBezTo>
                <a:cubicBezTo>
                  <a:pt x="886178" y="914401"/>
                  <a:pt x="884137" y="845582"/>
                  <a:pt x="897467" y="778934"/>
                </a:cubicBezTo>
                <a:cubicBezTo>
                  <a:pt x="901458" y="758978"/>
                  <a:pt x="923316" y="746840"/>
                  <a:pt x="931333" y="728134"/>
                </a:cubicBezTo>
                <a:cubicBezTo>
                  <a:pt x="940501" y="706743"/>
                  <a:pt x="940095" y="682191"/>
                  <a:pt x="948267" y="660400"/>
                </a:cubicBezTo>
                <a:cubicBezTo>
                  <a:pt x="957130" y="636765"/>
                  <a:pt x="973270" y="616302"/>
                  <a:pt x="982133" y="592667"/>
                </a:cubicBezTo>
                <a:cubicBezTo>
                  <a:pt x="990305" y="570876"/>
                  <a:pt x="992673" y="547311"/>
                  <a:pt x="999067" y="524934"/>
                </a:cubicBezTo>
                <a:cubicBezTo>
                  <a:pt x="1003971" y="507772"/>
                  <a:pt x="1010356" y="491067"/>
                  <a:pt x="1016000" y="474134"/>
                </a:cubicBezTo>
                <a:cubicBezTo>
                  <a:pt x="1004711" y="423334"/>
                  <a:pt x="1012741" y="363820"/>
                  <a:pt x="982133" y="321734"/>
                </a:cubicBezTo>
                <a:cubicBezTo>
                  <a:pt x="961136" y="292863"/>
                  <a:pt x="880533" y="287867"/>
                  <a:pt x="880533" y="287867"/>
                </a:cubicBezTo>
                <a:cubicBezTo>
                  <a:pt x="852311" y="299156"/>
                  <a:pt x="820601" y="304067"/>
                  <a:pt x="795867" y="321734"/>
                </a:cubicBezTo>
                <a:cubicBezTo>
                  <a:pt x="779306" y="333563"/>
                  <a:pt x="772786" y="355276"/>
                  <a:pt x="762000" y="372534"/>
                </a:cubicBezTo>
                <a:cubicBezTo>
                  <a:pt x="732805" y="419245"/>
                  <a:pt x="699387" y="473475"/>
                  <a:pt x="677333" y="524934"/>
                </a:cubicBezTo>
                <a:cubicBezTo>
                  <a:pt x="670302" y="541340"/>
                  <a:pt x="666044" y="558801"/>
                  <a:pt x="660400" y="575734"/>
                </a:cubicBezTo>
                <a:cubicBezTo>
                  <a:pt x="654756" y="626534"/>
                  <a:pt x="648818" y="677302"/>
                  <a:pt x="643467" y="728134"/>
                </a:cubicBezTo>
                <a:cubicBezTo>
                  <a:pt x="637529" y="784548"/>
                  <a:pt x="633569" y="841179"/>
                  <a:pt x="626533" y="897467"/>
                </a:cubicBezTo>
                <a:cubicBezTo>
                  <a:pt x="625116" y="908805"/>
                  <a:pt x="604817" y="1042501"/>
                  <a:pt x="592667" y="1066800"/>
                </a:cubicBezTo>
                <a:cubicBezTo>
                  <a:pt x="574464" y="1103206"/>
                  <a:pt x="547511" y="1134533"/>
                  <a:pt x="524933" y="1168400"/>
                </a:cubicBezTo>
                <a:cubicBezTo>
                  <a:pt x="513644" y="1185333"/>
                  <a:pt x="500168" y="1200997"/>
                  <a:pt x="491067" y="1219200"/>
                </a:cubicBezTo>
                <a:cubicBezTo>
                  <a:pt x="449218" y="1302899"/>
                  <a:pt x="465182" y="1262986"/>
                  <a:pt x="440267" y="1337734"/>
                </a:cubicBezTo>
                <a:cubicBezTo>
                  <a:pt x="434622" y="1377245"/>
                  <a:pt x="428608" y="1416705"/>
                  <a:pt x="423333" y="1456267"/>
                </a:cubicBezTo>
                <a:cubicBezTo>
                  <a:pt x="417319" y="1501375"/>
                  <a:pt x="415935" y="1547237"/>
                  <a:pt x="406400" y="1591734"/>
                </a:cubicBezTo>
                <a:cubicBezTo>
                  <a:pt x="398920" y="1626640"/>
                  <a:pt x="379534" y="1658329"/>
                  <a:pt x="372533" y="1693334"/>
                </a:cubicBezTo>
                <a:lnTo>
                  <a:pt x="355600" y="1778000"/>
                </a:lnTo>
                <a:cubicBezTo>
                  <a:pt x="335435" y="1999819"/>
                  <a:pt x="358382" y="1905121"/>
                  <a:pt x="304800" y="2065867"/>
                </a:cubicBezTo>
                <a:lnTo>
                  <a:pt x="304800" y="2065867"/>
                </a:lnTo>
                <a:cubicBezTo>
                  <a:pt x="284933" y="2185074"/>
                  <a:pt x="298725" y="2134895"/>
                  <a:pt x="270933" y="2218267"/>
                </a:cubicBezTo>
                <a:cubicBezTo>
                  <a:pt x="282222" y="2235200"/>
                  <a:pt x="288908" y="2256354"/>
                  <a:pt x="304800" y="2269067"/>
                </a:cubicBezTo>
                <a:cubicBezTo>
                  <a:pt x="351362" y="2306316"/>
                  <a:pt x="458761" y="2273105"/>
                  <a:pt x="491067" y="2269067"/>
                </a:cubicBezTo>
                <a:cubicBezTo>
                  <a:pt x="515295" y="2220611"/>
                  <a:pt x="529410" y="2200361"/>
                  <a:pt x="541867" y="2150534"/>
                </a:cubicBezTo>
                <a:lnTo>
                  <a:pt x="575733" y="2015067"/>
                </a:lnTo>
                <a:cubicBezTo>
                  <a:pt x="564444" y="1913467"/>
                  <a:pt x="563582" y="1810159"/>
                  <a:pt x="541867" y="1710267"/>
                </a:cubicBezTo>
                <a:cubicBezTo>
                  <a:pt x="534875" y="1678106"/>
                  <a:pt x="506827" y="1654494"/>
                  <a:pt x="491067" y="1625600"/>
                </a:cubicBezTo>
                <a:cubicBezTo>
                  <a:pt x="472936" y="1592359"/>
                  <a:pt x="460595" y="1555944"/>
                  <a:pt x="440267" y="1524000"/>
                </a:cubicBezTo>
                <a:cubicBezTo>
                  <a:pt x="429409" y="1506938"/>
                  <a:pt x="350491" y="1407706"/>
                  <a:pt x="321733" y="1388534"/>
                </a:cubicBezTo>
                <a:cubicBezTo>
                  <a:pt x="306881" y="1378633"/>
                  <a:pt x="286898" y="1379582"/>
                  <a:pt x="270933" y="1371600"/>
                </a:cubicBezTo>
                <a:cubicBezTo>
                  <a:pt x="154661" y="1313464"/>
                  <a:pt x="298813" y="1353471"/>
                  <a:pt x="135467" y="1320800"/>
                </a:cubicBezTo>
                <a:cubicBezTo>
                  <a:pt x="68120" y="1275903"/>
                  <a:pt x="67733" y="1293489"/>
                  <a:pt x="67733" y="1185334"/>
                </a:cubicBezTo>
                <a:cubicBezTo>
                  <a:pt x="67733" y="1072304"/>
                  <a:pt x="74875" y="959272"/>
                  <a:pt x="84667" y="846667"/>
                </a:cubicBezTo>
                <a:cubicBezTo>
                  <a:pt x="86213" y="828885"/>
                  <a:pt x="97271" y="813183"/>
                  <a:pt x="101600" y="795867"/>
                </a:cubicBezTo>
                <a:cubicBezTo>
                  <a:pt x="108580" y="767945"/>
                  <a:pt x="110626" y="738874"/>
                  <a:pt x="118533" y="711200"/>
                </a:cubicBezTo>
                <a:cubicBezTo>
                  <a:pt x="133244" y="659712"/>
                  <a:pt x="169333" y="558800"/>
                  <a:pt x="169333" y="558800"/>
                </a:cubicBezTo>
                <a:cubicBezTo>
                  <a:pt x="180622" y="417689"/>
                  <a:pt x="144621" y="264340"/>
                  <a:pt x="203200" y="135467"/>
                </a:cubicBezTo>
                <a:cubicBezTo>
                  <a:pt x="223156" y="91563"/>
                  <a:pt x="297313" y="161455"/>
                  <a:pt x="338667" y="186267"/>
                </a:cubicBezTo>
                <a:cubicBezTo>
                  <a:pt x="356118" y="196738"/>
                  <a:pt x="362436" y="219397"/>
                  <a:pt x="372533" y="237067"/>
                </a:cubicBezTo>
                <a:cubicBezTo>
                  <a:pt x="412400" y="306834"/>
                  <a:pt x="412511" y="323132"/>
                  <a:pt x="440267" y="406400"/>
                </a:cubicBezTo>
                <a:cubicBezTo>
                  <a:pt x="451556" y="474133"/>
                  <a:pt x="468430" y="541170"/>
                  <a:pt x="474133" y="609600"/>
                </a:cubicBezTo>
                <a:cubicBezTo>
                  <a:pt x="485422" y="745067"/>
                  <a:pt x="488776" y="881430"/>
                  <a:pt x="508000" y="1016000"/>
                </a:cubicBezTo>
                <a:cubicBezTo>
                  <a:pt x="511570" y="1040989"/>
                  <a:pt x="527195" y="1063193"/>
                  <a:pt x="541867" y="1083734"/>
                </a:cubicBezTo>
                <a:cubicBezTo>
                  <a:pt x="583881" y="1142554"/>
                  <a:pt x="626221" y="1201955"/>
                  <a:pt x="677333" y="1253067"/>
                </a:cubicBezTo>
                <a:cubicBezTo>
                  <a:pt x="694266" y="1270000"/>
                  <a:pt x="713765" y="1284709"/>
                  <a:pt x="728133" y="1303867"/>
                </a:cubicBezTo>
                <a:cubicBezTo>
                  <a:pt x="801727" y="1401993"/>
                  <a:pt x="761143" y="1358312"/>
                  <a:pt x="795867" y="1439334"/>
                </a:cubicBezTo>
                <a:cubicBezTo>
                  <a:pt x="821649" y="1499493"/>
                  <a:pt x="829586" y="1506846"/>
                  <a:pt x="863600" y="1557867"/>
                </a:cubicBezTo>
                <a:cubicBezTo>
                  <a:pt x="857956" y="1608667"/>
                  <a:pt x="861698" y="1661415"/>
                  <a:pt x="846667" y="1710267"/>
                </a:cubicBezTo>
                <a:cubicBezTo>
                  <a:pt x="832165" y="1757398"/>
                  <a:pt x="772831" y="1791781"/>
                  <a:pt x="745067" y="1828800"/>
                </a:cubicBezTo>
                <a:cubicBezTo>
                  <a:pt x="694232" y="1896580"/>
                  <a:pt x="684791" y="1933762"/>
                  <a:pt x="660400" y="2015067"/>
                </a:cubicBezTo>
                <a:cubicBezTo>
                  <a:pt x="653713" y="2037358"/>
                  <a:pt x="649861" y="2060423"/>
                  <a:pt x="643467" y="2082800"/>
                </a:cubicBezTo>
                <a:cubicBezTo>
                  <a:pt x="638563" y="2099963"/>
                  <a:pt x="630862" y="2116284"/>
                  <a:pt x="626533" y="2133600"/>
                </a:cubicBezTo>
                <a:cubicBezTo>
                  <a:pt x="619552" y="2161522"/>
                  <a:pt x="617173" y="2190500"/>
                  <a:pt x="609600" y="2218267"/>
                </a:cubicBezTo>
                <a:cubicBezTo>
                  <a:pt x="600207" y="2252708"/>
                  <a:pt x="575733" y="2319867"/>
                  <a:pt x="575733" y="2319867"/>
                </a:cubicBezTo>
                <a:cubicBezTo>
                  <a:pt x="587022" y="2398889"/>
                  <a:pt x="564163" y="2491303"/>
                  <a:pt x="609600" y="2556934"/>
                </a:cubicBezTo>
                <a:cubicBezTo>
                  <a:pt x="632318" y="2589749"/>
                  <a:pt x="692435" y="2557849"/>
                  <a:pt x="728133" y="2540000"/>
                </a:cubicBezTo>
                <a:cubicBezTo>
                  <a:pt x="759801" y="2524166"/>
                  <a:pt x="796970" y="2433028"/>
                  <a:pt x="812800" y="2404534"/>
                </a:cubicBezTo>
                <a:cubicBezTo>
                  <a:pt x="865402" y="2309851"/>
                  <a:pt x="847981" y="2335486"/>
                  <a:pt x="914400" y="2269067"/>
                </a:cubicBezTo>
                <a:cubicBezTo>
                  <a:pt x="919827" y="2247359"/>
                  <a:pt x="936118" y="2174831"/>
                  <a:pt x="948267" y="2150534"/>
                </a:cubicBezTo>
                <a:cubicBezTo>
                  <a:pt x="1013919" y="2019231"/>
                  <a:pt x="956503" y="2176622"/>
                  <a:pt x="999067" y="2048934"/>
                </a:cubicBezTo>
                <a:cubicBezTo>
                  <a:pt x="993422" y="1936045"/>
                  <a:pt x="995089" y="1822552"/>
                  <a:pt x="982133" y="1710267"/>
                </a:cubicBezTo>
                <a:cubicBezTo>
                  <a:pt x="978041" y="1674804"/>
                  <a:pt x="948267" y="1608667"/>
                  <a:pt x="948267" y="1608667"/>
                </a:cubicBezTo>
                <a:cubicBezTo>
                  <a:pt x="953911" y="1540934"/>
                  <a:pt x="961628" y="1473341"/>
                  <a:pt x="965200" y="1405467"/>
                </a:cubicBezTo>
                <a:cubicBezTo>
                  <a:pt x="972919" y="1258806"/>
                  <a:pt x="972364" y="1111739"/>
                  <a:pt x="982133" y="965200"/>
                </a:cubicBezTo>
                <a:cubicBezTo>
                  <a:pt x="987555" y="883877"/>
                  <a:pt x="1000542" y="911450"/>
                  <a:pt x="1032933" y="846667"/>
                </a:cubicBezTo>
                <a:cubicBezTo>
                  <a:pt x="1040915" y="830702"/>
                  <a:pt x="1044222" y="812800"/>
                  <a:pt x="1049867" y="795867"/>
                </a:cubicBezTo>
                <a:cubicBezTo>
                  <a:pt x="1044222" y="694267"/>
                  <a:pt x="1047324" y="591801"/>
                  <a:pt x="1032933" y="491067"/>
                </a:cubicBezTo>
                <a:cubicBezTo>
                  <a:pt x="1030055" y="470920"/>
                  <a:pt x="1014383" y="453668"/>
                  <a:pt x="999067" y="440267"/>
                </a:cubicBezTo>
                <a:cubicBezTo>
                  <a:pt x="968435" y="413464"/>
                  <a:pt x="897467" y="372534"/>
                  <a:pt x="897467" y="372534"/>
                </a:cubicBezTo>
                <a:cubicBezTo>
                  <a:pt x="863600" y="378178"/>
                  <a:pt x="828753" y="379601"/>
                  <a:pt x="795867" y="389467"/>
                </a:cubicBezTo>
                <a:cubicBezTo>
                  <a:pt x="747312" y="404033"/>
                  <a:pt x="707468" y="433954"/>
                  <a:pt x="677333" y="474134"/>
                </a:cubicBezTo>
                <a:cubicBezTo>
                  <a:pt x="640701" y="522977"/>
                  <a:pt x="575733" y="626534"/>
                  <a:pt x="575733" y="626534"/>
                </a:cubicBezTo>
                <a:cubicBezTo>
                  <a:pt x="570089" y="660401"/>
                  <a:pt x="565533" y="694467"/>
                  <a:pt x="558800" y="728134"/>
                </a:cubicBezTo>
                <a:cubicBezTo>
                  <a:pt x="554236" y="750955"/>
                  <a:pt x="546431" y="773046"/>
                  <a:pt x="541867" y="795867"/>
                </a:cubicBezTo>
                <a:cubicBezTo>
                  <a:pt x="515794" y="926232"/>
                  <a:pt x="547412" y="863748"/>
                  <a:pt x="491067" y="948267"/>
                </a:cubicBezTo>
                <a:cubicBezTo>
                  <a:pt x="489671" y="965013"/>
                  <a:pt x="466761" y="1262434"/>
                  <a:pt x="457200" y="1303867"/>
                </a:cubicBezTo>
                <a:cubicBezTo>
                  <a:pt x="451524" y="1328463"/>
                  <a:pt x="442725" y="1355440"/>
                  <a:pt x="423333" y="1371600"/>
                </a:cubicBezTo>
                <a:cubicBezTo>
                  <a:pt x="405455" y="1386499"/>
                  <a:pt x="377977" y="1382140"/>
                  <a:pt x="355600" y="1388534"/>
                </a:cubicBezTo>
                <a:cubicBezTo>
                  <a:pt x="297459" y="1405146"/>
                  <a:pt x="297279" y="1409227"/>
                  <a:pt x="237067" y="1439334"/>
                </a:cubicBezTo>
                <a:cubicBezTo>
                  <a:pt x="231422" y="1456267"/>
                  <a:pt x="228115" y="1474169"/>
                  <a:pt x="220133" y="1490134"/>
                </a:cubicBezTo>
                <a:cubicBezTo>
                  <a:pt x="211032" y="1508337"/>
                  <a:pt x="188514" y="1520707"/>
                  <a:pt x="186267" y="1540934"/>
                </a:cubicBezTo>
                <a:cubicBezTo>
                  <a:pt x="171211" y="1676440"/>
                  <a:pt x="230010" y="1621367"/>
                  <a:pt x="270933" y="1744134"/>
                </a:cubicBezTo>
                <a:lnTo>
                  <a:pt x="304800" y="1845734"/>
                </a:lnTo>
                <a:cubicBezTo>
                  <a:pt x="310444" y="1862667"/>
                  <a:pt x="305768" y="1888552"/>
                  <a:pt x="321733" y="1896534"/>
                </a:cubicBezTo>
                <a:lnTo>
                  <a:pt x="389467" y="1930400"/>
                </a:lnTo>
                <a:cubicBezTo>
                  <a:pt x="524934" y="1924756"/>
                  <a:pt x="660627" y="1923127"/>
                  <a:pt x="795867" y="1913467"/>
                </a:cubicBezTo>
                <a:cubicBezTo>
                  <a:pt x="819080" y="1911809"/>
                  <a:pt x="840882" y="1901583"/>
                  <a:pt x="863600" y="1896534"/>
                </a:cubicBezTo>
                <a:cubicBezTo>
                  <a:pt x="1057077" y="1853539"/>
                  <a:pt x="850814" y="1903963"/>
                  <a:pt x="1016000" y="1862667"/>
                </a:cubicBezTo>
                <a:cubicBezTo>
                  <a:pt x="1027289" y="1845734"/>
                  <a:pt x="1043431" y="1831174"/>
                  <a:pt x="1049867" y="1811867"/>
                </a:cubicBezTo>
                <a:cubicBezTo>
                  <a:pt x="1060724" y="1779295"/>
                  <a:pt x="1060067" y="1743934"/>
                  <a:pt x="1066800" y="1710267"/>
                </a:cubicBezTo>
                <a:cubicBezTo>
                  <a:pt x="1071364" y="1687446"/>
                  <a:pt x="1077339" y="1664911"/>
                  <a:pt x="1083733" y="1642534"/>
                </a:cubicBezTo>
                <a:cubicBezTo>
                  <a:pt x="1112107" y="1543226"/>
                  <a:pt x="1085060" y="1639880"/>
                  <a:pt x="1134533" y="1540934"/>
                </a:cubicBezTo>
                <a:cubicBezTo>
                  <a:pt x="1154783" y="1500433"/>
                  <a:pt x="1170677" y="1449437"/>
                  <a:pt x="1185333" y="1405467"/>
                </a:cubicBezTo>
                <a:cubicBezTo>
                  <a:pt x="1174044" y="1382889"/>
                  <a:pt x="1169316" y="1355583"/>
                  <a:pt x="1151467" y="1337734"/>
                </a:cubicBezTo>
                <a:cubicBezTo>
                  <a:pt x="1138846" y="1325113"/>
                  <a:pt x="1118499" y="1321593"/>
                  <a:pt x="1100667" y="1320800"/>
                </a:cubicBezTo>
                <a:cubicBezTo>
                  <a:pt x="863767" y="1310271"/>
                  <a:pt x="626534" y="1309511"/>
                  <a:pt x="389467" y="1303867"/>
                </a:cubicBezTo>
                <a:cubicBezTo>
                  <a:pt x="362908" y="1290587"/>
                  <a:pt x="294866" y="1260067"/>
                  <a:pt x="270933" y="1236134"/>
                </a:cubicBezTo>
                <a:cubicBezTo>
                  <a:pt x="238109" y="1203310"/>
                  <a:pt x="233905" y="1175849"/>
                  <a:pt x="220133" y="1134534"/>
                </a:cubicBezTo>
                <a:cubicBezTo>
                  <a:pt x="258071" y="1121887"/>
                  <a:pt x="299173" y="1106743"/>
                  <a:pt x="338667" y="1100667"/>
                </a:cubicBezTo>
                <a:cubicBezTo>
                  <a:pt x="389185" y="1092895"/>
                  <a:pt x="440005" y="1086003"/>
                  <a:pt x="491067" y="1083734"/>
                </a:cubicBezTo>
                <a:cubicBezTo>
                  <a:pt x="694145" y="1074708"/>
                  <a:pt x="897467" y="1072445"/>
                  <a:pt x="1100667" y="1066800"/>
                </a:cubicBezTo>
                <a:cubicBezTo>
                  <a:pt x="1117600" y="1055511"/>
                  <a:pt x="1133264" y="1042035"/>
                  <a:pt x="1151467" y="1032934"/>
                </a:cubicBezTo>
                <a:cubicBezTo>
                  <a:pt x="1167432" y="1024952"/>
                  <a:pt x="1200785" y="1033788"/>
                  <a:pt x="1202267" y="1016000"/>
                </a:cubicBezTo>
                <a:cubicBezTo>
                  <a:pt x="1207508" y="953111"/>
                  <a:pt x="1192672" y="887986"/>
                  <a:pt x="1168400" y="829734"/>
                </a:cubicBezTo>
                <a:cubicBezTo>
                  <a:pt x="1161535" y="813258"/>
                  <a:pt x="1133849" y="820186"/>
                  <a:pt x="1117600" y="812800"/>
                </a:cubicBezTo>
                <a:cubicBezTo>
                  <a:pt x="1071640" y="791909"/>
                  <a:pt x="1031638" y="754968"/>
                  <a:pt x="982133" y="745067"/>
                </a:cubicBezTo>
                <a:cubicBezTo>
                  <a:pt x="782602" y="705161"/>
                  <a:pt x="1030975" y="753207"/>
                  <a:pt x="778933" y="711200"/>
                </a:cubicBezTo>
                <a:cubicBezTo>
                  <a:pt x="750544" y="706468"/>
                  <a:pt x="722963" y="696474"/>
                  <a:pt x="694267" y="694267"/>
                </a:cubicBezTo>
                <a:cubicBezTo>
                  <a:pt x="575949" y="685166"/>
                  <a:pt x="457200" y="682978"/>
                  <a:pt x="338667" y="677334"/>
                </a:cubicBezTo>
                <a:cubicBezTo>
                  <a:pt x="316089" y="666045"/>
                  <a:pt x="291474" y="658139"/>
                  <a:pt x="270933" y="643467"/>
                </a:cubicBezTo>
                <a:cubicBezTo>
                  <a:pt x="110747" y="529049"/>
                  <a:pt x="338040" y="651621"/>
                  <a:pt x="152400" y="558800"/>
                </a:cubicBezTo>
                <a:cubicBezTo>
                  <a:pt x="141111" y="541867"/>
                  <a:pt x="121057" y="528194"/>
                  <a:pt x="118533" y="508000"/>
                </a:cubicBezTo>
                <a:cubicBezTo>
                  <a:pt x="115357" y="482590"/>
                  <a:pt x="136545" y="391270"/>
                  <a:pt x="169333" y="372534"/>
                </a:cubicBezTo>
                <a:cubicBezTo>
                  <a:pt x="194322" y="358254"/>
                  <a:pt x="225904" y="361844"/>
                  <a:pt x="254000" y="355600"/>
                </a:cubicBezTo>
                <a:cubicBezTo>
                  <a:pt x="276718" y="350551"/>
                  <a:pt x="299155" y="344311"/>
                  <a:pt x="321733" y="338667"/>
                </a:cubicBezTo>
                <a:cubicBezTo>
                  <a:pt x="438185" y="261033"/>
                  <a:pt x="384719" y="283806"/>
                  <a:pt x="474133" y="254000"/>
                </a:cubicBezTo>
                <a:cubicBezTo>
                  <a:pt x="592666" y="265289"/>
                  <a:pt x="711583" y="273098"/>
                  <a:pt x="829733" y="287867"/>
                </a:cubicBezTo>
                <a:cubicBezTo>
                  <a:pt x="904066" y="297159"/>
                  <a:pt x="866820" y="312591"/>
                  <a:pt x="931333" y="355600"/>
                </a:cubicBezTo>
                <a:cubicBezTo>
                  <a:pt x="946185" y="365501"/>
                  <a:pt x="965727" y="365503"/>
                  <a:pt x="982133" y="372534"/>
                </a:cubicBezTo>
                <a:cubicBezTo>
                  <a:pt x="1005335" y="382478"/>
                  <a:pt x="1026665" y="396456"/>
                  <a:pt x="1049867" y="406400"/>
                </a:cubicBezTo>
                <a:cubicBezTo>
                  <a:pt x="1066273" y="413431"/>
                  <a:pt x="1084418" y="415948"/>
                  <a:pt x="1100667" y="423334"/>
                </a:cubicBezTo>
                <a:cubicBezTo>
                  <a:pt x="1308876" y="517975"/>
                  <a:pt x="1168164" y="468411"/>
                  <a:pt x="1286933" y="508000"/>
                </a:cubicBezTo>
                <a:cubicBezTo>
                  <a:pt x="1303866" y="519289"/>
                  <a:pt x="1319027" y="533850"/>
                  <a:pt x="1337733" y="541867"/>
                </a:cubicBezTo>
                <a:cubicBezTo>
                  <a:pt x="1358652" y="550832"/>
                  <a:pt x="1475072" y="572722"/>
                  <a:pt x="1490133" y="575734"/>
                </a:cubicBezTo>
                <a:cubicBezTo>
                  <a:pt x="1501422" y="592667"/>
                  <a:pt x="1524000" y="606183"/>
                  <a:pt x="1524000" y="626534"/>
                </a:cubicBezTo>
                <a:cubicBezTo>
                  <a:pt x="1524000" y="651777"/>
                  <a:pt x="1507982" y="676418"/>
                  <a:pt x="1490133" y="694267"/>
                </a:cubicBezTo>
                <a:cubicBezTo>
                  <a:pt x="1431908" y="752491"/>
                  <a:pt x="1401612" y="757640"/>
                  <a:pt x="1337733" y="778934"/>
                </a:cubicBezTo>
                <a:lnTo>
                  <a:pt x="982133" y="745067"/>
                </a:lnTo>
                <a:cubicBezTo>
                  <a:pt x="921108" y="738529"/>
                  <a:pt x="824260" y="721577"/>
                  <a:pt x="762000" y="711200"/>
                </a:cubicBezTo>
                <a:cubicBezTo>
                  <a:pt x="632178" y="716845"/>
                  <a:pt x="502095" y="718168"/>
                  <a:pt x="372533" y="728134"/>
                </a:cubicBezTo>
                <a:cubicBezTo>
                  <a:pt x="354736" y="729503"/>
                  <a:pt x="337698" y="737085"/>
                  <a:pt x="321733" y="745067"/>
                </a:cubicBezTo>
                <a:cubicBezTo>
                  <a:pt x="303530" y="754168"/>
                  <a:pt x="287866" y="767645"/>
                  <a:pt x="270933" y="778934"/>
                </a:cubicBezTo>
                <a:cubicBezTo>
                  <a:pt x="241376" y="867605"/>
                  <a:pt x="232508" y="866206"/>
                  <a:pt x="287867" y="999067"/>
                </a:cubicBezTo>
                <a:cubicBezTo>
                  <a:pt x="295694" y="1017853"/>
                  <a:pt x="321734" y="1021645"/>
                  <a:pt x="338667" y="1032934"/>
                </a:cubicBezTo>
                <a:cubicBezTo>
                  <a:pt x="423334" y="1027289"/>
                  <a:pt x="510120" y="1035654"/>
                  <a:pt x="592667" y="1016000"/>
                </a:cubicBezTo>
                <a:cubicBezTo>
                  <a:pt x="632263" y="1006572"/>
                  <a:pt x="659365" y="969208"/>
                  <a:pt x="694267" y="948267"/>
                </a:cubicBezTo>
                <a:cubicBezTo>
                  <a:pt x="722489" y="931334"/>
                  <a:pt x="751548" y="915723"/>
                  <a:pt x="778933" y="897467"/>
                </a:cubicBezTo>
                <a:cubicBezTo>
                  <a:pt x="801937" y="882131"/>
                  <a:pt x="867181" y="827943"/>
                  <a:pt x="897467" y="812800"/>
                </a:cubicBezTo>
                <a:cubicBezTo>
                  <a:pt x="924654" y="799207"/>
                  <a:pt x="953911" y="790223"/>
                  <a:pt x="982133" y="778934"/>
                </a:cubicBezTo>
                <a:cubicBezTo>
                  <a:pt x="1061155" y="784578"/>
                  <a:pt x="1140519" y="786611"/>
                  <a:pt x="1219200" y="795867"/>
                </a:cubicBezTo>
                <a:cubicBezTo>
                  <a:pt x="1236927" y="797952"/>
                  <a:pt x="1258850" y="798862"/>
                  <a:pt x="1270000" y="812800"/>
                </a:cubicBezTo>
                <a:cubicBezTo>
                  <a:pt x="1284538" y="830973"/>
                  <a:pt x="1276525" y="859718"/>
                  <a:pt x="1286933" y="880534"/>
                </a:cubicBezTo>
                <a:cubicBezTo>
                  <a:pt x="1299554" y="905777"/>
                  <a:pt x="1320800" y="925689"/>
                  <a:pt x="1337733" y="948267"/>
                </a:cubicBezTo>
                <a:cubicBezTo>
                  <a:pt x="1353046" y="994203"/>
                  <a:pt x="1375458" y="1033434"/>
                  <a:pt x="1337733" y="1083734"/>
                </a:cubicBezTo>
                <a:cubicBezTo>
                  <a:pt x="1317986" y="1110064"/>
                  <a:pt x="1281289" y="1117601"/>
                  <a:pt x="1253067" y="1134534"/>
                </a:cubicBezTo>
                <a:cubicBezTo>
                  <a:pt x="1111956" y="1123245"/>
                  <a:pt x="969260" y="1124586"/>
                  <a:pt x="829733" y="1100667"/>
                </a:cubicBezTo>
                <a:cubicBezTo>
                  <a:pt x="769815" y="1090395"/>
                  <a:pt x="720581" y="1041532"/>
                  <a:pt x="660400" y="1032934"/>
                </a:cubicBezTo>
                <a:lnTo>
                  <a:pt x="541867" y="1016000"/>
                </a:lnTo>
                <a:cubicBezTo>
                  <a:pt x="389467" y="1021645"/>
                  <a:pt x="236415" y="1017759"/>
                  <a:pt x="84667" y="1032934"/>
                </a:cubicBezTo>
                <a:cubicBezTo>
                  <a:pt x="64417" y="1034959"/>
                  <a:pt x="44653" y="1049542"/>
                  <a:pt x="33867" y="1066800"/>
                </a:cubicBezTo>
                <a:cubicBezTo>
                  <a:pt x="14947" y="1097072"/>
                  <a:pt x="0" y="1168400"/>
                  <a:pt x="0" y="1168400"/>
                </a:cubicBezTo>
                <a:cubicBezTo>
                  <a:pt x="21626" y="1190026"/>
                  <a:pt x="112576" y="1296476"/>
                  <a:pt x="169333" y="1320800"/>
                </a:cubicBezTo>
                <a:cubicBezTo>
                  <a:pt x="219831" y="1342442"/>
                  <a:pt x="360695" y="1352051"/>
                  <a:pt x="389467" y="1354667"/>
                </a:cubicBezTo>
                <a:cubicBezTo>
                  <a:pt x="583823" y="1372335"/>
                  <a:pt x="712041" y="1377291"/>
                  <a:pt x="914400" y="1388534"/>
                </a:cubicBezTo>
                <a:cubicBezTo>
                  <a:pt x="949035" y="1397193"/>
                  <a:pt x="1088587" y="1431281"/>
                  <a:pt x="1100667" y="1439334"/>
                </a:cubicBezTo>
                <a:cubicBezTo>
                  <a:pt x="1121670" y="1453336"/>
                  <a:pt x="1125158" y="1483630"/>
                  <a:pt x="1134533" y="1507067"/>
                </a:cubicBezTo>
                <a:cubicBezTo>
                  <a:pt x="1147791" y="1540212"/>
                  <a:pt x="1168400" y="1608667"/>
                  <a:pt x="1168400" y="1608667"/>
                </a:cubicBezTo>
                <a:cubicBezTo>
                  <a:pt x="1162756" y="1625600"/>
                  <a:pt x="1165405" y="1648317"/>
                  <a:pt x="1151467" y="1659467"/>
                </a:cubicBezTo>
                <a:cubicBezTo>
                  <a:pt x="1133294" y="1674005"/>
                  <a:pt x="1107006" y="1676400"/>
                  <a:pt x="1083733" y="1676400"/>
                </a:cubicBezTo>
                <a:cubicBezTo>
                  <a:pt x="976340" y="1676400"/>
                  <a:pt x="869244" y="1665111"/>
                  <a:pt x="762000" y="1659467"/>
                </a:cubicBezTo>
                <a:cubicBezTo>
                  <a:pt x="739422" y="1653823"/>
                  <a:pt x="717088" y="1647098"/>
                  <a:pt x="694267" y="1642534"/>
                </a:cubicBezTo>
                <a:cubicBezTo>
                  <a:pt x="660600" y="1635801"/>
                  <a:pt x="626183" y="1633048"/>
                  <a:pt x="592667" y="1625600"/>
                </a:cubicBezTo>
                <a:cubicBezTo>
                  <a:pt x="575243" y="1621728"/>
                  <a:pt x="558800" y="1614311"/>
                  <a:pt x="541867" y="1608667"/>
                </a:cubicBezTo>
                <a:cubicBezTo>
                  <a:pt x="502356" y="1614311"/>
                  <a:pt x="461562" y="1614131"/>
                  <a:pt x="423333" y="1625600"/>
                </a:cubicBezTo>
                <a:cubicBezTo>
                  <a:pt x="403840" y="1631448"/>
                  <a:pt x="390203" y="1649370"/>
                  <a:pt x="372533" y="1659467"/>
                </a:cubicBezTo>
                <a:cubicBezTo>
                  <a:pt x="350616" y="1671991"/>
                  <a:pt x="324994" y="1678188"/>
                  <a:pt x="304800" y="1693334"/>
                </a:cubicBezTo>
                <a:cubicBezTo>
                  <a:pt x="254692" y="1730915"/>
                  <a:pt x="223007" y="1779813"/>
                  <a:pt x="186267" y="1828800"/>
                </a:cubicBezTo>
                <a:cubicBezTo>
                  <a:pt x="174978" y="1862667"/>
                  <a:pt x="127157" y="1905157"/>
                  <a:pt x="152400" y="1930400"/>
                </a:cubicBezTo>
                <a:cubicBezTo>
                  <a:pt x="187326" y="1965327"/>
                  <a:pt x="241226" y="2025613"/>
                  <a:pt x="287867" y="2048934"/>
                </a:cubicBezTo>
                <a:cubicBezTo>
                  <a:pt x="308683" y="2059342"/>
                  <a:pt x="333022" y="2060223"/>
                  <a:pt x="355600" y="2065867"/>
                </a:cubicBezTo>
                <a:cubicBezTo>
                  <a:pt x="457200" y="2060223"/>
                  <a:pt x="558995" y="2057385"/>
                  <a:pt x="660400" y="2048934"/>
                </a:cubicBezTo>
                <a:cubicBezTo>
                  <a:pt x="694615" y="2046083"/>
                  <a:pt x="727666" y="2032000"/>
                  <a:pt x="762000" y="2032000"/>
                </a:cubicBezTo>
                <a:cubicBezTo>
                  <a:pt x="818726" y="2032000"/>
                  <a:pt x="874889" y="2043289"/>
                  <a:pt x="931333" y="2048934"/>
                </a:cubicBezTo>
                <a:cubicBezTo>
                  <a:pt x="936978" y="2065867"/>
                  <a:pt x="948267" y="2081885"/>
                  <a:pt x="948267" y="2099734"/>
                </a:cubicBezTo>
                <a:cubicBezTo>
                  <a:pt x="948267" y="2201026"/>
                  <a:pt x="958302" y="2251088"/>
                  <a:pt x="880533" y="2302934"/>
                </a:cubicBezTo>
                <a:cubicBezTo>
                  <a:pt x="865681" y="2312835"/>
                  <a:pt x="846666" y="2314223"/>
                  <a:pt x="829733" y="2319867"/>
                </a:cubicBezTo>
                <a:cubicBezTo>
                  <a:pt x="756355" y="2314223"/>
                  <a:pt x="681238" y="2319790"/>
                  <a:pt x="609600" y="2302934"/>
                </a:cubicBezTo>
                <a:cubicBezTo>
                  <a:pt x="582128" y="2296470"/>
                  <a:pt x="568641" y="2261059"/>
                  <a:pt x="541867" y="2252134"/>
                </a:cubicBezTo>
                <a:cubicBezTo>
                  <a:pt x="484764" y="2233100"/>
                  <a:pt x="416495" y="2235200"/>
                  <a:pt x="355600" y="22352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5" name="Straight Connector 54"/>
          <p:cNvCxnSpPr/>
          <p:nvPr/>
        </p:nvCxnSpPr>
        <p:spPr>
          <a:xfrm rot="10800000">
            <a:off x="5137150" y="3779838"/>
            <a:ext cx="744538" cy="1587"/>
          </a:xfrm>
          <a:prstGeom prst="line">
            <a:avLst/>
          </a:prstGeom>
          <a:ln>
            <a:solidFill>
              <a:schemeClr val="accent3">
                <a:lumMod val="65000"/>
              </a:schemeClr>
            </a:solidFill>
            <a:prstDash val="sys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10800000">
            <a:off x="4306888" y="4641850"/>
            <a:ext cx="1439862" cy="3175"/>
          </a:xfrm>
          <a:prstGeom prst="line">
            <a:avLst/>
          </a:prstGeom>
          <a:ln>
            <a:solidFill>
              <a:schemeClr val="accent3">
                <a:lumMod val="65000"/>
              </a:schemeClr>
            </a:solidFill>
            <a:prstDash val="sys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10800000">
            <a:off x="4578350" y="5883275"/>
            <a:ext cx="1320800" cy="1588"/>
          </a:xfrm>
          <a:prstGeom prst="line">
            <a:avLst/>
          </a:prstGeom>
          <a:ln>
            <a:solidFill>
              <a:schemeClr val="accent3">
                <a:lumMod val="65000"/>
              </a:schemeClr>
            </a:solidFill>
            <a:prstDash val="sys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10800000">
            <a:off x="5187950" y="4170363"/>
            <a:ext cx="558800" cy="1587"/>
          </a:xfrm>
          <a:prstGeom prst="line">
            <a:avLst/>
          </a:prstGeom>
          <a:ln>
            <a:solidFill>
              <a:schemeClr val="accent3">
                <a:lumMod val="65000"/>
              </a:schemeClr>
            </a:solidFill>
            <a:prstDash val="sys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10800000">
            <a:off x="4848225" y="5032375"/>
            <a:ext cx="746125" cy="1588"/>
          </a:xfrm>
          <a:prstGeom prst="line">
            <a:avLst/>
          </a:prstGeom>
          <a:ln>
            <a:solidFill>
              <a:schemeClr val="accent3">
                <a:lumMod val="65000"/>
              </a:schemeClr>
            </a:solidFill>
            <a:prstDash val="sys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10800000">
            <a:off x="4527550" y="5457825"/>
            <a:ext cx="863600" cy="1588"/>
          </a:xfrm>
          <a:prstGeom prst="line">
            <a:avLst/>
          </a:prstGeom>
          <a:ln>
            <a:solidFill>
              <a:schemeClr val="accent3">
                <a:lumMod val="65000"/>
              </a:schemeClr>
            </a:solidFill>
            <a:prstDash val="sys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6860382" y="1815306"/>
            <a:ext cx="804862" cy="593725"/>
          </a:xfrm>
          <a:prstGeom prst="line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444625" y="3268663"/>
            <a:ext cx="4748213" cy="30924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7368" name="TextBox 2"/>
          <p:cNvSpPr txBox="1">
            <a:spLocks noChangeArrowheads="1"/>
          </p:cNvSpPr>
          <p:nvPr/>
        </p:nvSpPr>
        <p:spPr bwMode="auto">
          <a:xfrm>
            <a:off x="1196975" y="1477963"/>
            <a:ext cx="3060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/>
              <a:t>Extracellular activities</a:t>
            </a:r>
          </a:p>
        </p:txBody>
      </p:sp>
      <p:sp>
        <p:nvSpPr>
          <p:cNvPr id="57369" name="TextBox 34"/>
          <p:cNvSpPr txBox="1">
            <a:spLocks noChangeArrowheads="1"/>
          </p:cNvSpPr>
          <p:nvPr/>
        </p:nvSpPr>
        <p:spPr bwMode="auto">
          <a:xfrm>
            <a:off x="7004050" y="3086100"/>
            <a:ext cx="1111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/>
              <a:t>Uptake</a:t>
            </a:r>
          </a:p>
        </p:txBody>
      </p:sp>
      <p:sp>
        <p:nvSpPr>
          <p:cNvPr id="57370" name="TextBox 35"/>
          <p:cNvSpPr txBox="1">
            <a:spLocks noChangeArrowheads="1"/>
          </p:cNvSpPr>
          <p:nvPr/>
        </p:nvSpPr>
        <p:spPr bwMode="auto">
          <a:xfrm>
            <a:off x="15875" y="3175000"/>
            <a:ext cx="1173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/>
              <a:t>Release</a:t>
            </a:r>
          </a:p>
        </p:txBody>
      </p:sp>
      <p:sp>
        <p:nvSpPr>
          <p:cNvPr id="57371" name="TextBox 36"/>
          <p:cNvSpPr txBox="1">
            <a:spLocks noChangeArrowheads="1"/>
          </p:cNvSpPr>
          <p:nvPr/>
        </p:nvSpPr>
        <p:spPr bwMode="auto">
          <a:xfrm>
            <a:off x="2989263" y="4356100"/>
            <a:ext cx="2663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/>
              <a:t>Metabolic Network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 flipV="1">
            <a:off x="2620963" y="2266950"/>
            <a:ext cx="6350" cy="495300"/>
          </a:xfrm>
          <a:prstGeom prst="line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2989263" y="2266950"/>
            <a:ext cx="6350" cy="495300"/>
          </a:xfrm>
          <a:prstGeom prst="line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74" name="TextBox 8"/>
          <p:cNvSpPr txBox="1">
            <a:spLocks noChangeArrowheads="1"/>
          </p:cNvSpPr>
          <p:nvPr/>
        </p:nvSpPr>
        <p:spPr bwMode="auto">
          <a:xfrm>
            <a:off x="-26988" y="2219325"/>
            <a:ext cx="244792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b="1"/>
              <a:t>EPS production</a:t>
            </a:r>
          </a:p>
        </p:txBody>
      </p:sp>
      <p:pic>
        <p:nvPicPr>
          <p:cNvPr id="57375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385300" cy="700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4238625" y="1379538"/>
            <a:ext cx="3873500" cy="4645025"/>
            <a:chOff x="3145986" y="317927"/>
            <a:chExt cx="3872922" cy="4645186"/>
          </a:xfrm>
        </p:grpSpPr>
        <p:pic>
          <p:nvPicPr>
            <p:cNvPr id="57378" name="Picture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8914"/>
            <a:stretch>
              <a:fillRect/>
            </a:stretch>
          </p:blipFill>
          <p:spPr bwMode="auto">
            <a:xfrm>
              <a:off x="4851436" y="317927"/>
              <a:ext cx="2167472" cy="4645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379" name="Picture 2" descr="comparis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2" b="15686"/>
            <a:stretch>
              <a:fillRect/>
            </a:stretch>
          </p:blipFill>
          <p:spPr bwMode="auto">
            <a:xfrm rot="5400000">
              <a:off x="5310354" y="3218065"/>
              <a:ext cx="1303491" cy="2006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Straight Connector 14"/>
            <p:cNvCxnSpPr/>
            <p:nvPr/>
          </p:nvCxnSpPr>
          <p:spPr>
            <a:xfrm flipH="1">
              <a:off x="3145986" y="336978"/>
              <a:ext cx="1684087" cy="141292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 flipV="1">
              <a:off x="3168208" y="1822929"/>
              <a:ext cx="1630120" cy="311795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7377" name="TextBox 22"/>
          <p:cNvSpPr txBox="1">
            <a:spLocks noChangeArrowheads="1"/>
          </p:cNvSpPr>
          <p:nvPr/>
        </p:nvSpPr>
        <p:spPr bwMode="auto">
          <a:xfrm>
            <a:off x="0" y="-101600"/>
            <a:ext cx="94122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Model Microbiome: </a:t>
            </a:r>
            <a:r>
              <a:rPr lang="en-US" alt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Microcoleus</a:t>
            </a:r>
            <a:r>
              <a:rPr lang="en-US" alt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sp. 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Filamentous  Cyanobacteria that fix atmospheric carbon dioxide and bind the soil forming these biocrusts</a:t>
            </a:r>
          </a:p>
        </p:txBody>
      </p:sp>
    </p:spTree>
    <p:extLst>
      <p:ext uri="{BB962C8B-B14F-4D97-AF65-F5344CB8AC3E}">
        <p14:creationId xmlns:p14="http://schemas.microsoft.com/office/powerpoint/2010/main" val="778456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57" y="1782160"/>
            <a:ext cx="2668588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itle 1"/>
          <p:cNvSpPr>
            <a:spLocks noGrp="1"/>
          </p:cNvSpPr>
          <p:nvPr>
            <p:ph type="title"/>
          </p:nvPr>
        </p:nvSpPr>
        <p:spPr>
          <a:xfrm>
            <a:off x="580135" y="149828"/>
            <a:ext cx="7645677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We want to understand the adaptations, interactions, and tipping points for </a:t>
            </a:r>
            <a:r>
              <a:rPr lang="en-US" alt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Microcoleus</a:t>
            </a:r>
            <a:r>
              <a:rPr lang="en-US" alt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vaginatus</a:t>
            </a:r>
            <a:r>
              <a:rPr lang="en-US" alt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68614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1888" y="4343400"/>
            <a:ext cx="2182813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5" name="TextBox 2"/>
          <p:cNvSpPr txBox="1">
            <a:spLocks noChangeArrowheads="1"/>
          </p:cNvSpPr>
          <p:nvPr/>
        </p:nvSpPr>
        <p:spPr bwMode="auto">
          <a:xfrm>
            <a:off x="50800" y="1352550"/>
            <a:ext cx="2795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/>
              <a:t>Laboratory Wetting Event</a:t>
            </a:r>
          </a:p>
        </p:txBody>
      </p:sp>
      <p:pic>
        <p:nvPicPr>
          <p:cNvPr id="68617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937" y="885886"/>
            <a:ext cx="123348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ab wetu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37101" y="1722438"/>
            <a:ext cx="6124349" cy="4575663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304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2" y="1235947"/>
            <a:ext cx="5676849" cy="50797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19900" y="1428252"/>
            <a:ext cx="23241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Predict biomass accumulation, respiration and photosynthesis rates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337461" y="2273300"/>
            <a:ext cx="609600" cy="1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135" y="3644900"/>
            <a:ext cx="5779995" cy="32131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90943" y="3487118"/>
            <a:ext cx="4300694" cy="2613484"/>
            <a:chOff x="4099729" y="4151781"/>
            <a:chExt cx="4300694" cy="261348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24849" y="4223275"/>
              <a:ext cx="3504258" cy="254199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099729" y="4151781"/>
              <a:ext cx="43006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Use respirometer to test predictions</a:t>
              </a:r>
            </a:p>
          </p:txBody>
        </p:sp>
      </p:grpSp>
      <p:pic>
        <p:nvPicPr>
          <p:cNvPr id="11" name="Picture 3">
            <a:extLst>
              <a:ext uri="{FF2B5EF4-FFF2-40B4-BE49-F238E27FC236}">
                <a16:creationId xmlns="" xmlns:a16="http://schemas.microsoft.com/office/drawing/2014/main" id="{39A8D004-8207-4D3E-A5BA-9A04B63056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075" y="1336195"/>
            <a:ext cx="123348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B2E9A002-64A2-48EB-89B5-FB839D498674}"/>
              </a:ext>
            </a:extLst>
          </p:cNvPr>
          <p:cNvSpPr txBox="1">
            <a:spLocks/>
          </p:cNvSpPr>
          <p:nvPr/>
        </p:nvSpPr>
        <p:spPr>
          <a:xfrm>
            <a:off x="622248" y="9294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Sequenced and annotated the genome and built a flux balance model to test our understanding of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Microcoleus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25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386781" y="2452764"/>
          <a:ext cx="4338639" cy="4048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4730181" y="2484061"/>
          <a:ext cx="4300538" cy="4067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4119" y="0"/>
            <a:ext cx="8255000" cy="584723"/>
          </a:xfrm>
          <a:prstGeom prst="rect">
            <a:avLst/>
          </a:prstGeom>
          <a:noFill/>
        </p:spPr>
        <p:txBody>
          <a:bodyPr wrap="square" lIns="91390" tIns="45694" rIns="91390" bIns="45694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We must be missing dominant fluxes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2581" y="2274964"/>
            <a:ext cx="1282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Respiration</a:t>
            </a:r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4681" y="2274964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Photosynthesis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7400" y="6362700"/>
            <a:ext cx="2019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Jose et al, In </a:t>
            </a:r>
            <a:r>
              <a:rPr lang="en-US" dirty="0" smtClean="0"/>
              <a:t>review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/>
              <p14:cNvContentPartPr/>
              <p14:nvPr/>
            </p14:nvContentPartPr>
            <p14:xfrm>
              <a:off x="8325782" y="1254724"/>
              <a:ext cx="12960" cy="219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21462" y="1251844"/>
                <a:ext cx="20520" cy="2808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9539" y="1108462"/>
            <a:ext cx="1976227" cy="1642425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H="1">
            <a:off x="2894722" y="1492000"/>
            <a:ext cx="886411" cy="85604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082412" y="1537574"/>
            <a:ext cx="1143778" cy="960764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51381" y="6420948"/>
            <a:ext cx="2739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Nils Klitgord and Nick Jose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1EB1DB1-41FE-4F6F-B809-9F5E1F8F3E44}"/>
              </a:ext>
            </a:extLst>
          </p:cNvPr>
          <p:cNvSpPr txBox="1"/>
          <p:nvPr/>
        </p:nvSpPr>
        <p:spPr>
          <a:xfrm>
            <a:off x="7536098" y="2268098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Nick Jose</a:t>
            </a:r>
          </a:p>
        </p:txBody>
      </p:sp>
      <p:pic>
        <p:nvPicPr>
          <p:cNvPr id="14" name="Picture 2" descr="jane_tanamachi">
            <a:extLst>
              <a:ext uri="{FF2B5EF4-FFF2-40B4-BE49-F238E27FC236}">
                <a16:creationId xmlns="" xmlns:a16="http://schemas.microsoft.com/office/drawing/2014/main" id="{A25FB444-2538-4A1A-B380-829370BE0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957" y="630743"/>
            <a:ext cx="2421835" cy="165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B3399E3A-4B0C-4F5D-8AA9-9C470B373DA6}"/>
              </a:ext>
            </a:extLst>
          </p:cNvPr>
          <p:cNvCxnSpPr/>
          <p:nvPr/>
        </p:nvCxnSpPr>
        <p:spPr>
          <a:xfrm>
            <a:off x="3337927" y="5185234"/>
            <a:ext cx="229969" cy="662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5A9F7D27-666C-4887-84E3-D8E8A27D57B4}"/>
              </a:ext>
            </a:extLst>
          </p:cNvPr>
          <p:cNvCxnSpPr>
            <a:cxnSpLocks/>
          </p:cNvCxnSpPr>
          <p:nvPr/>
        </p:nvCxnSpPr>
        <p:spPr>
          <a:xfrm flipH="1" flipV="1">
            <a:off x="7373420" y="2952473"/>
            <a:ext cx="452143" cy="3234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59A6600-EFBE-4A73-8375-568AF986663D}"/>
              </a:ext>
            </a:extLst>
          </p:cNvPr>
          <p:cNvSpPr txBox="1"/>
          <p:nvPr/>
        </p:nvSpPr>
        <p:spPr>
          <a:xfrm>
            <a:off x="2698916" y="4911668"/>
            <a:ext cx="1892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prediction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E7F2A1E-99B2-4D5D-BF34-2882E469DAB8}"/>
              </a:ext>
            </a:extLst>
          </p:cNvPr>
          <p:cNvSpPr txBox="1"/>
          <p:nvPr/>
        </p:nvSpPr>
        <p:spPr>
          <a:xfrm>
            <a:off x="7093706" y="3122587"/>
            <a:ext cx="1892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prediction </a:t>
            </a:r>
          </a:p>
        </p:txBody>
      </p:sp>
    </p:spTree>
    <p:extLst>
      <p:ext uri="{BB962C8B-B14F-4D97-AF65-F5344CB8AC3E}">
        <p14:creationId xmlns:p14="http://schemas.microsoft.com/office/powerpoint/2010/main" val="14161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-2549507" y="5647942"/>
            <a:ext cx="2133600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66298" y="2616283"/>
            <a:ext cx="4384140" cy="2210455"/>
          </a:xfrm>
          <a:prstGeom prst="roundRect">
            <a:avLst/>
          </a:prstGeom>
          <a:solidFill>
            <a:schemeClr val="lt1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98" y="3052061"/>
            <a:ext cx="1303200" cy="15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ounded Rectangle 2"/>
          <p:cNvSpPr/>
          <p:nvPr/>
        </p:nvSpPr>
        <p:spPr>
          <a:xfrm>
            <a:off x="4690138" y="2637869"/>
            <a:ext cx="4407049" cy="2210455"/>
          </a:xfrm>
          <a:prstGeom prst="roundRect">
            <a:avLst/>
          </a:prstGeom>
          <a:solidFill>
            <a:schemeClr val="lt1">
              <a:alpha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011" y="3215275"/>
            <a:ext cx="1807901" cy="151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578" y="3215275"/>
            <a:ext cx="1815990" cy="151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6713163" y="3862561"/>
            <a:ext cx="349360" cy="1060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985312" y="2685473"/>
            <a:ext cx="1807900" cy="54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800" dirty="0"/>
              <a:t>Control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122578" y="2679625"/>
            <a:ext cx="1815990" cy="33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800" dirty="0"/>
              <a:t>10% D</a:t>
            </a:r>
            <a:r>
              <a:rPr lang="en-US" sz="2800" baseline="-25000" dirty="0"/>
              <a:t>2</a:t>
            </a:r>
            <a:r>
              <a:rPr lang="en-US" sz="2800" dirty="0"/>
              <a:t>O</a:t>
            </a: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238" y="3039361"/>
            <a:ext cx="1303200" cy="155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1287398" y="3601143"/>
            <a:ext cx="2126880" cy="1440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287398" y="2942522"/>
            <a:ext cx="2126880" cy="82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dirty="0"/>
              <a:t>+D</a:t>
            </a:r>
            <a:r>
              <a:rPr lang="en-US" baseline="-25000" dirty="0"/>
              <a:t>2</a:t>
            </a:r>
            <a:r>
              <a:rPr lang="en-US" dirty="0"/>
              <a:t>O media</a:t>
            </a:r>
          </a:p>
          <a:p>
            <a:pPr algn="ctr"/>
            <a:r>
              <a:rPr lang="en-US" dirty="0"/>
              <a:t>(to 10% final </a:t>
            </a:r>
            <a:r>
              <a:rPr lang="en-US" dirty="0" err="1"/>
              <a:t>conc</a:t>
            </a:r>
            <a:r>
              <a:rPr lang="en-US" dirty="0"/>
              <a:t>)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287398" y="3625741"/>
            <a:ext cx="2126880" cy="82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9758" y="2137781"/>
            <a:ext cx="7217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Experimental design to measure global metabolic flux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995834" y="121438"/>
            <a:ext cx="765181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Stabile isotope probing to globally measure metabolic flux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B1B98A8-D333-47E8-8DD9-4790DA36917E}"/>
              </a:ext>
            </a:extLst>
          </p:cNvPr>
          <p:cNvSpPr txBox="1"/>
          <p:nvPr/>
        </p:nvSpPr>
        <p:spPr>
          <a:xfrm>
            <a:off x="1957227" y="5887092"/>
            <a:ext cx="3246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Baran et al, ACS Chem. Bio. 2017</a:t>
            </a:r>
          </a:p>
        </p:txBody>
      </p:sp>
    </p:spTree>
    <p:extLst>
      <p:ext uri="{BB962C8B-B14F-4D97-AF65-F5344CB8AC3E}">
        <p14:creationId xmlns:p14="http://schemas.microsoft.com/office/powerpoint/2010/main" val="30094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596" y="-60250"/>
            <a:ext cx="8333927" cy="8001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LC-MS/MS metabolomics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3434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63700" y="6259027"/>
            <a:ext cx="58133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BDDD3E-B192-BC47-90B1-888D524BFDA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3434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82152" y="5547351"/>
            <a:ext cx="14388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LC/MS</a:t>
            </a:r>
          </a:p>
        </p:txBody>
      </p:sp>
      <p:pic>
        <p:nvPicPr>
          <p:cNvPr id="10" name="Picture 4" descr="https://s-media-cache-ak0.pinimg.com/736x/8a/07/cd/8a07cda88aab41aa103e47481638f2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t="21256" r="1821" b="4875"/>
          <a:stretch/>
        </p:blipFill>
        <p:spPr bwMode="auto">
          <a:xfrm>
            <a:off x="404456" y="4344555"/>
            <a:ext cx="3403421" cy="195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092" y="4078860"/>
            <a:ext cx="2180167" cy="2180167"/>
          </a:xfrm>
          <a:prstGeom prst="rect">
            <a:avLst/>
          </a:prstGeom>
        </p:spPr>
      </p:pic>
      <p:sp>
        <p:nvSpPr>
          <p:cNvPr id="13" name="Line 20"/>
          <p:cNvSpPr>
            <a:spLocks noChangeShapeType="1"/>
          </p:cNvSpPr>
          <p:nvPr/>
        </p:nvSpPr>
        <p:spPr bwMode="auto">
          <a:xfrm>
            <a:off x="7784709" y="3696334"/>
            <a:ext cx="0" cy="801159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434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" name="Group 24"/>
          <p:cNvGrpSpPr>
            <a:grpSpLocks/>
          </p:cNvGrpSpPr>
          <p:nvPr/>
        </p:nvGrpSpPr>
        <p:grpSpPr bwMode="auto">
          <a:xfrm>
            <a:off x="4586616" y="2007897"/>
            <a:ext cx="3328987" cy="1863725"/>
            <a:chOff x="4811713" y="1374911"/>
            <a:chExt cx="3328988" cy="1863587"/>
          </a:xfrm>
        </p:grpSpPr>
        <p:pic>
          <p:nvPicPr>
            <p:cNvPr id="32" name="Picture 4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5400000">
              <a:off x="6110357" y="1208155"/>
              <a:ext cx="1863587" cy="2197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Line 20"/>
            <p:cNvSpPr>
              <a:spLocks noChangeShapeType="1"/>
            </p:cNvSpPr>
            <p:nvPr/>
          </p:nvSpPr>
          <p:spPr bwMode="auto">
            <a:xfrm flipV="1">
              <a:off x="4811713" y="1676178"/>
              <a:ext cx="120808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6019800" y="2514600"/>
              <a:ext cx="1371600" cy="40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4343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HPLC </a:t>
              </a:r>
            </a:p>
          </p:txBody>
        </p:sp>
      </p:grpSp>
      <p:grpSp>
        <p:nvGrpSpPr>
          <p:cNvPr id="15" name="Group 26"/>
          <p:cNvGrpSpPr>
            <a:grpSpLocks/>
          </p:cNvGrpSpPr>
          <p:nvPr/>
        </p:nvGrpSpPr>
        <p:grpSpPr bwMode="auto">
          <a:xfrm>
            <a:off x="3302651" y="4518626"/>
            <a:ext cx="3673475" cy="1802490"/>
            <a:chOff x="2895600" y="4346714"/>
            <a:chExt cx="3673283" cy="1801886"/>
          </a:xfrm>
        </p:grpSpPr>
        <p:sp>
          <p:nvSpPr>
            <p:cNvPr id="28" name="Line 20"/>
            <p:cNvSpPr>
              <a:spLocks noChangeShapeType="1"/>
            </p:cNvSpPr>
            <p:nvPr/>
          </p:nvSpPr>
          <p:spPr bwMode="auto">
            <a:xfrm flipH="1" flipV="1">
              <a:off x="5551487" y="5105400"/>
              <a:ext cx="101739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 Box 38"/>
            <p:cNvSpPr txBox="1">
              <a:spLocks noChangeArrowheads="1"/>
            </p:cNvSpPr>
            <p:nvPr/>
          </p:nvSpPr>
          <p:spPr bwMode="auto">
            <a:xfrm>
              <a:off x="3728499" y="5748625"/>
              <a:ext cx="2546424" cy="39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4343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Mass Spectrometry</a:t>
              </a:r>
            </a:p>
          </p:txBody>
        </p:sp>
        <p:pic>
          <p:nvPicPr>
            <p:cNvPr id="30" name="Picture 55" descr="Metabolomics_full_scan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895600" y="4346714"/>
              <a:ext cx="3048000" cy="638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56" descr="Metabolomics_MS:MS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884613" y="5105400"/>
              <a:ext cx="1086154" cy="638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Line 20"/>
          <p:cNvSpPr>
            <a:spLocks noChangeShapeType="1"/>
          </p:cNvSpPr>
          <p:nvPr/>
        </p:nvSpPr>
        <p:spPr bwMode="auto">
          <a:xfrm flipH="1" flipV="1">
            <a:off x="2793923" y="5143201"/>
            <a:ext cx="101745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434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08363" y="4700289"/>
            <a:ext cx="297197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Metabolite identification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quantification</a:t>
            </a:r>
          </a:p>
        </p:txBody>
      </p:sp>
      <p:pic>
        <p:nvPicPr>
          <p:cNvPr id="19" name="Picture 2" descr="http://genome.cshlp.org/content/19/10/1801/F1.larg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69" y="2085810"/>
            <a:ext cx="1506665" cy="150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74805" y="1584069"/>
            <a:ext cx="204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Sequence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4805" y="3943183"/>
            <a:ext cx="233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Function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9"/>
          <a:srcRect l="61060" t="34349" r="15818" b="22693"/>
          <a:stretch/>
        </p:blipFill>
        <p:spPr>
          <a:xfrm>
            <a:off x="4622018" y="2398137"/>
            <a:ext cx="1061084" cy="88392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/>
          <a:srcRect t="-988" r="57317" b="988"/>
          <a:stretch/>
        </p:blipFill>
        <p:spPr>
          <a:xfrm>
            <a:off x="2478220" y="1618299"/>
            <a:ext cx="2273814" cy="2388708"/>
          </a:xfrm>
          <a:prstGeom prst="rect">
            <a:avLst/>
          </a:prstGeom>
        </p:spPr>
      </p:pic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4423341" y="1785629"/>
            <a:ext cx="137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Extraction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721723" y="2185739"/>
            <a:ext cx="0" cy="168588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8" name="Slide Number Placeholder 5">
            <a:extLst>
              <a:ext uri="{FF2B5EF4-FFF2-40B4-BE49-F238E27FC236}">
                <a16:creationId xmlns="" xmlns:a16="http://schemas.microsoft.com/office/drawing/2014/main" id="{0D818986-F025-437A-B1A1-B7889123A7C4}"/>
              </a:ext>
            </a:extLst>
          </p:cNvPr>
          <p:cNvSpPr txBox="1">
            <a:spLocks/>
          </p:cNvSpPr>
          <p:nvPr/>
        </p:nvSpPr>
        <p:spPr>
          <a:xfrm>
            <a:off x="8105460" y="6356350"/>
            <a:ext cx="581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BDDD3E-B192-BC47-90B1-888D524BFDA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3434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55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JGI_Science_Template_092313">
  <a:themeElements>
    <a:clrScheme name="JGI_Science">
      <a:dk1>
        <a:srgbClr val="343434"/>
      </a:dk1>
      <a:lt1>
        <a:sysClr val="window" lastClr="FFFFFF"/>
      </a:lt1>
      <a:dk2>
        <a:srgbClr val="5A5A5A"/>
      </a:dk2>
      <a:lt2>
        <a:srgbClr val="F0F0F0"/>
      </a:lt2>
      <a:accent1>
        <a:srgbClr val="44687D"/>
      </a:accent1>
      <a:accent2>
        <a:srgbClr val="D3691B"/>
      </a:accent2>
      <a:accent3>
        <a:srgbClr val="609A3E"/>
      </a:accent3>
      <a:accent4>
        <a:srgbClr val="FDBA4D"/>
      </a:accent4>
      <a:accent5>
        <a:srgbClr val="919090"/>
      </a:accent5>
      <a:accent6>
        <a:srgbClr val="E9E7E7"/>
      </a:accent6>
      <a:hlink>
        <a:srgbClr val="507896"/>
      </a:hlink>
      <a:folHlink>
        <a:srgbClr val="44687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502</TotalTime>
  <Words>856</Words>
  <Application>Microsoft Office PowerPoint</Application>
  <PresentationFormat>On-screen Show (4:3)</PresentationFormat>
  <Paragraphs>217</Paragraphs>
  <Slides>30</Slides>
  <Notes>10</Notes>
  <HiddenSlides>1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MS PGothic</vt:lpstr>
      <vt:lpstr>MS PGothic</vt:lpstr>
      <vt:lpstr>SimSun</vt:lpstr>
      <vt:lpstr>Arial</vt:lpstr>
      <vt:lpstr>Calibri</vt:lpstr>
      <vt:lpstr>Calibri Light</vt:lpstr>
      <vt:lpstr>DejaVu Sans</vt:lpstr>
      <vt:lpstr>Helvetica</vt:lpstr>
      <vt:lpstr>Lucida Grande</vt:lpstr>
      <vt:lpstr>Office Theme</vt:lpstr>
      <vt:lpstr>1_JGI_Science_Template_092313</vt:lpstr>
      <vt:lpstr>1_Office Theme</vt:lpstr>
      <vt:lpstr>PowerPoint Presentation</vt:lpstr>
      <vt:lpstr>DOE Joint Genome Institute </vt:lpstr>
      <vt:lpstr>Outline</vt:lpstr>
      <vt:lpstr>Many aspects to microbial metabolism</vt:lpstr>
      <vt:lpstr>We want to understand the adaptations, interactions, and tipping points for Microcoleus vaginatus  </vt:lpstr>
      <vt:lpstr>PowerPoint Presentation</vt:lpstr>
      <vt:lpstr>PowerPoint Presentation</vt:lpstr>
      <vt:lpstr>PowerPoint Presentation</vt:lpstr>
      <vt:lpstr>LC-MS/MS metabolomics</vt:lpstr>
      <vt:lpstr>Find that despite slow growth Microcoleus has a high turnover of dihexoses (sucrose)</vt:lpstr>
      <vt:lpstr>Compatible solutes have the highest flux</vt:lpstr>
      <vt:lpstr>How do you have a high flux through compatible solutes?</vt:lpstr>
      <vt:lpstr>Testing hypothesized conversion of glycosyl glycerol to glycogen</vt:lpstr>
      <vt:lpstr>Maintaining a high compatible solute flux enables rapid adjustment of intracellular osmotic potential</vt:lpstr>
      <vt:lpstr>PowerPoint Presentation</vt:lpstr>
      <vt:lpstr>Examination of metabolite exchange in the cyanosphere using exometabolomics</vt:lpstr>
      <vt:lpstr>Microcoleus releases a large fraction of it’s ‘metabolome’</vt:lpstr>
      <vt:lpstr>Biocrust exometabolite webs of microbes</vt:lpstr>
      <vt:lpstr>Made isolates to investigate utilization by cyanosphere heterotrophs</vt:lpstr>
      <vt:lpstr>Experimental Approach: Exometabolomics to determine isolate metabolite uptake</vt:lpstr>
      <vt:lpstr>PowerPoint Presentation</vt:lpstr>
      <vt:lpstr>PowerPoint Presentation</vt:lpstr>
      <vt:lpstr>PowerPoint Presentation</vt:lpstr>
      <vt:lpstr>PowerPoint Presentation</vt:lpstr>
      <vt:lpstr>Very fortunate to have isolated close phylotypes of dominate biocrust microbes</vt:lpstr>
      <vt:lpstr>Metabolite cycling observed across wetup and successional</vt:lpstr>
      <vt:lpstr>PowerPoint Presentation</vt:lpstr>
      <vt:lpstr>Webofmicrobes.org</vt:lpstr>
      <vt:lpstr>Summary</vt:lpstr>
      <vt:lpstr>Acknowledgements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Trent Northen</dc:creator>
  <cp:lastModifiedBy>Wai Kit Ong</cp:lastModifiedBy>
  <cp:revision>26</cp:revision>
  <dcterms:created xsi:type="dcterms:W3CDTF">2018-02-12T02:15:29Z</dcterms:created>
  <dcterms:modified xsi:type="dcterms:W3CDTF">2018-02-16T19:59:52Z</dcterms:modified>
</cp:coreProperties>
</file>